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14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DB01B7-2A0F-4728-B8B4-28B37AB490C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7445A6D-0582-4ADD-8B97-E37E62E354E7}">
      <dgm:prSet phldrT="[Текст]" custT="1"/>
      <dgm:spPr/>
      <dgm:t>
        <a:bodyPr/>
        <a:lstStyle/>
        <a:p>
          <a:r>
            <a:rPr lang="ru-RU" sz="3200" dirty="0" smtClean="0"/>
            <a:t>опережение</a:t>
          </a:r>
          <a:endParaRPr lang="ru-RU" sz="3200" dirty="0"/>
        </a:p>
      </dgm:t>
    </dgm:pt>
    <dgm:pt modelId="{892BA5F7-8F52-4026-80A6-B3F5FBC3EC2D}" type="parTrans" cxnId="{4DE82094-79D5-4133-A4AA-45D4B9D84289}">
      <dgm:prSet/>
      <dgm:spPr/>
      <dgm:t>
        <a:bodyPr/>
        <a:lstStyle/>
        <a:p>
          <a:endParaRPr lang="ru-RU"/>
        </a:p>
      </dgm:t>
    </dgm:pt>
    <dgm:pt modelId="{651FCD88-B8D9-41C3-B718-D0CD8ECB7E81}" type="sibTrans" cxnId="{4DE82094-79D5-4133-A4AA-45D4B9D84289}">
      <dgm:prSet/>
      <dgm:spPr/>
      <dgm:t>
        <a:bodyPr/>
        <a:lstStyle/>
        <a:p>
          <a:endParaRPr lang="ru-RU"/>
        </a:p>
      </dgm:t>
    </dgm:pt>
    <dgm:pt modelId="{43825656-1526-4389-A0E1-125D549023B2}">
      <dgm:prSet phldrT="[Текст]"/>
      <dgm:spPr/>
      <dgm:t>
        <a:bodyPr/>
        <a:lstStyle/>
        <a:p>
          <a:r>
            <a:rPr lang="ru-RU" dirty="0" smtClean="0"/>
            <a:t>создание конкурентных и стратегических преимуществ внешнему по отношению к России субъекту угрозы, нарушение паритета в его пользу без непосредственного воздействия на потенциал обеспечения безопасности России</a:t>
          </a:r>
          <a:endParaRPr lang="ru-RU" dirty="0"/>
        </a:p>
      </dgm:t>
    </dgm:pt>
    <dgm:pt modelId="{7C1A6170-C146-47F7-8E9D-77562D135F1F}" type="parTrans" cxnId="{D959EF28-6188-41D1-BCBE-6B3598BA58EF}">
      <dgm:prSet/>
      <dgm:spPr/>
      <dgm:t>
        <a:bodyPr/>
        <a:lstStyle/>
        <a:p>
          <a:endParaRPr lang="ru-RU"/>
        </a:p>
      </dgm:t>
    </dgm:pt>
    <dgm:pt modelId="{A6EEE44A-DA4E-496F-9641-6B2EF8CDF5CF}" type="sibTrans" cxnId="{D959EF28-6188-41D1-BCBE-6B3598BA58EF}">
      <dgm:prSet/>
      <dgm:spPr/>
      <dgm:t>
        <a:bodyPr/>
        <a:lstStyle/>
        <a:p>
          <a:endParaRPr lang="ru-RU"/>
        </a:p>
      </dgm:t>
    </dgm:pt>
    <dgm:pt modelId="{82E211AE-15BF-4806-A240-01F1788B209E}">
      <dgm:prSet phldrT="[Текст]" custT="1"/>
      <dgm:spPr/>
      <dgm:t>
        <a:bodyPr/>
        <a:lstStyle/>
        <a:p>
          <a:r>
            <a:rPr lang="ru-RU" sz="3200" dirty="0" smtClean="0"/>
            <a:t>эгоизм</a:t>
          </a:r>
          <a:endParaRPr lang="ru-RU" sz="3200" dirty="0"/>
        </a:p>
      </dgm:t>
    </dgm:pt>
    <dgm:pt modelId="{F81055B4-ABB0-4F5A-AEA5-B7C6E40C369F}" type="parTrans" cxnId="{60EF0EAD-6CA5-4216-A5C0-10D1E1DA85B8}">
      <dgm:prSet/>
      <dgm:spPr/>
      <dgm:t>
        <a:bodyPr/>
        <a:lstStyle/>
        <a:p>
          <a:endParaRPr lang="ru-RU"/>
        </a:p>
      </dgm:t>
    </dgm:pt>
    <dgm:pt modelId="{C5638F9F-EA62-44CE-B7D2-B07BC6263095}" type="sibTrans" cxnId="{60EF0EAD-6CA5-4216-A5C0-10D1E1DA85B8}">
      <dgm:prSet/>
      <dgm:spPr/>
      <dgm:t>
        <a:bodyPr/>
        <a:lstStyle/>
        <a:p>
          <a:endParaRPr lang="ru-RU"/>
        </a:p>
      </dgm:t>
    </dgm:pt>
    <dgm:pt modelId="{7AC3D643-3284-471A-AF12-C0E96C98BFA4}">
      <dgm:prSet phldrT="[Текст]"/>
      <dgm:spPr/>
      <dgm:t>
        <a:bodyPr/>
        <a:lstStyle/>
        <a:p>
          <a:r>
            <a:rPr lang="ru-RU" dirty="0" smtClean="0"/>
            <a:t>разрешение внутренним субъектом России конфликта своих субъективных интересов и интересов России (общества в целом) в свою пользу, не считаясь с интересами России (общества в целом);</a:t>
          </a:r>
          <a:endParaRPr lang="ru-RU" dirty="0"/>
        </a:p>
      </dgm:t>
    </dgm:pt>
    <dgm:pt modelId="{D61A029A-B621-40E8-AE36-F9E1852EB9BE}" type="parTrans" cxnId="{81D016BA-9FF5-4D7A-8A0A-B76674C0147A}">
      <dgm:prSet/>
      <dgm:spPr/>
      <dgm:t>
        <a:bodyPr/>
        <a:lstStyle/>
        <a:p>
          <a:endParaRPr lang="ru-RU"/>
        </a:p>
      </dgm:t>
    </dgm:pt>
    <dgm:pt modelId="{D3785308-C31E-472B-BC9E-84C91AA2C306}" type="sibTrans" cxnId="{81D016BA-9FF5-4D7A-8A0A-B76674C0147A}">
      <dgm:prSet/>
      <dgm:spPr/>
      <dgm:t>
        <a:bodyPr/>
        <a:lstStyle/>
        <a:p>
          <a:endParaRPr lang="ru-RU"/>
        </a:p>
      </dgm:t>
    </dgm:pt>
    <dgm:pt modelId="{18C33C63-C8B3-412D-B7BB-119DAED4324E}">
      <dgm:prSet phldrT="[Текст]" custT="1"/>
      <dgm:spPr/>
      <dgm:t>
        <a:bodyPr/>
        <a:lstStyle/>
        <a:p>
          <a:r>
            <a:rPr lang="ru-RU" sz="3200" dirty="0" smtClean="0"/>
            <a:t>злонамерен-</a:t>
          </a:r>
          <a:r>
            <a:rPr lang="ru-RU" sz="3200" dirty="0" err="1" smtClean="0"/>
            <a:t>ность</a:t>
          </a:r>
          <a:endParaRPr lang="ru-RU" sz="3200" dirty="0" smtClean="0"/>
        </a:p>
        <a:p>
          <a:r>
            <a:rPr lang="ru-RU" sz="3200" dirty="0" smtClean="0"/>
            <a:t>ошибки</a:t>
          </a:r>
          <a:endParaRPr lang="ru-RU" sz="3200" dirty="0"/>
        </a:p>
      </dgm:t>
    </dgm:pt>
    <dgm:pt modelId="{69FFBD5C-3125-4883-B5C8-D56246603BA5}" type="parTrans" cxnId="{CD99FC77-23A3-4FE7-8576-A3DDB7DB6D75}">
      <dgm:prSet/>
      <dgm:spPr/>
      <dgm:t>
        <a:bodyPr/>
        <a:lstStyle/>
        <a:p>
          <a:endParaRPr lang="ru-RU"/>
        </a:p>
      </dgm:t>
    </dgm:pt>
    <dgm:pt modelId="{EB11AF69-672E-4196-B651-653200074B5A}" type="sibTrans" cxnId="{CD99FC77-23A3-4FE7-8576-A3DDB7DB6D75}">
      <dgm:prSet/>
      <dgm:spPr/>
      <dgm:t>
        <a:bodyPr/>
        <a:lstStyle/>
        <a:p>
          <a:endParaRPr lang="ru-RU"/>
        </a:p>
      </dgm:t>
    </dgm:pt>
    <dgm:pt modelId="{1C07449A-E374-412E-AA72-EEB5EE750BA9}">
      <dgm:prSet phldrT="[Текст]"/>
      <dgm:spPr/>
      <dgm:t>
        <a:bodyPr/>
        <a:lstStyle/>
        <a:p>
          <a:r>
            <a:rPr lang="ru-RU" dirty="0" smtClean="0"/>
            <a:t>преследование цели нанесения ущерба России</a:t>
          </a:r>
          <a:endParaRPr lang="ru-RU" dirty="0"/>
        </a:p>
      </dgm:t>
    </dgm:pt>
    <dgm:pt modelId="{2E7626BC-D2BA-478E-9394-3968FB7CD777}" type="parTrans" cxnId="{49296857-E580-41E4-998B-6110F25A2F68}">
      <dgm:prSet/>
      <dgm:spPr/>
      <dgm:t>
        <a:bodyPr/>
        <a:lstStyle/>
        <a:p>
          <a:endParaRPr lang="ru-RU"/>
        </a:p>
      </dgm:t>
    </dgm:pt>
    <dgm:pt modelId="{4D291198-F38B-4B9A-8BA9-6BC30AFED137}" type="sibTrans" cxnId="{49296857-E580-41E4-998B-6110F25A2F68}">
      <dgm:prSet/>
      <dgm:spPr/>
      <dgm:t>
        <a:bodyPr/>
        <a:lstStyle/>
        <a:p>
          <a:endParaRPr lang="ru-RU"/>
        </a:p>
      </dgm:t>
    </dgm:pt>
    <dgm:pt modelId="{DD10C401-37E5-4EE1-A85A-6747DB237610}" type="pres">
      <dgm:prSet presAssocID="{F9DB01B7-2A0F-4728-B8B4-28B37AB490C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022915-1C2A-450F-B6D9-D129C5A54235}" type="pres">
      <dgm:prSet presAssocID="{87445A6D-0582-4ADD-8B97-E37E62E354E7}" presName="linNode" presStyleCnt="0"/>
      <dgm:spPr/>
    </dgm:pt>
    <dgm:pt modelId="{B16DDE60-7512-4741-9C6B-1F41F17DF792}" type="pres">
      <dgm:prSet presAssocID="{87445A6D-0582-4ADD-8B97-E37E62E354E7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A9B146-3DDA-4786-8657-994A80D3DC03}" type="pres">
      <dgm:prSet presAssocID="{87445A6D-0582-4ADD-8B97-E37E62E354E7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158B6B-95C4-40A1-AD74-F97CE43B3D11}" type="pres">
      <dgm:prSet presAssocID="{651FCD88-B8D9-41C3-B718-D0CD8ECB7E81}" presName="sp" presStyleCnt="0"/>
      <dgm:spPr/>
    </dgm:pt>
    <dgm:pt modelId="{1E55F539-145A-4D07-BAB9-B862691FA8F6}" type="pres">
      <dgm:prSet presAssocID="{82E211AE-15BF-4806-A240-01F1788B209E}" presName="linNode" presStyleCnt="0"/>
      <dgm:spPr/>
    </dgm:pt>
    <dgm:pt modelId="{0C7624EA-0B63-44F7-9A99-B355584D7767}" type="pres">
      <dgm:prSet presAssocID="{82E211AE-15BF-4806-A240-01F1788B209E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A3088F-2D15-4335-9B9A-6D708E70EAD3}" type="pres">
      <dgm:prSet presAssocID="{82E211AE-15BF-4806-A240-01F1788B209E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82CA36-4210-4F91-97FF-2BC580C3A03C}" type="pres">
      <dgm:prSet presAssocID="{C5638F9F-EA62-44CE-B7D2-B07BC6263095}" presName="sp" presStyleCnt="0"/>
      <dgm:spPr/>
    </dgm:pt>
    <dgm:pt modelId="{B9C2C1F3-4CAD-45F1-B051-EEA416B6ACA1}" type="pres">
      <dgm:prSet presAssocID="{18C33C63-C8B3-412D-B7BB-119DAED4324E}" presName="linNode" presStyleCnt="0"/>
      <dgm:spPr/>
    </dgm:pt>
    <dgm:pt modelId="{B1BFCAD5-D5F8-4A6D-BF90-CAA069FC29DA}" type="pres">
      <dgm:prSet presAssocID="{18C33C63-C8B3-412D-B7BB-119DAED4324E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603C08-D909-4993-B67F-B668C969DBB5}" type="pres">
      <dgm:prSet presAssocID="{18C33C63-C8B3-412D-B7BB-119DAED4324E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99FC77-23A3-4FE7-8576-A3DDB7DB6D75}" srcId="{F9DB01B7-2A0F-4728-B8B4-28B37AB490C1}" destId="{18C33C63-C8B3-412D-B7BB-119DAED4324E}" srcOrd="2" destOrd="0" parTransId="{69FFBD5C-3125-4883-B5C8-D56246603BA5}" sibTransId="{EB11AF69-672E-4196-B651-653200074B5A}"/>
    <dgm:cxn modelId="{4DE82094-79D5-4133-A4AA-45D4B9D84289}" srcId="{F9DB01B7-2A0F-4728-B8B4-28B37AB490C1}" destId="{87445A6D-0582-4ADD-8B97-E37E62E354E7}" srcOrd="0" destOrd="0" parTransId="{892BA5F7-8F52-4026-80A6-B3F5FBC3EC2D}" sibTransId="{651FCD88-B8D9-41C3-B718-D0CD8ECB7E81}"/>
    <dgm:cxn modelId="{381FA744-7D46-493F-B33B-1B2B0C41577C}" type="presOf" srcId="{F9DB01B7-2A0F-4728-B8B4-28B37AB490C1}" destId="{DD10C401-37E5-4EE1-A85A-6747DB237610}" srcOrd="0" destOrd="0" presId="urn:microsoft.com/office/officeart/2005/8/layout/vList5"/>
    <dgm:cxn modelId="{A52801E4-9C78-4486-9F22-58250A0A7C1E}" type="presOf" srcId="{7AC3D643-3284-471A-AF12-C0E96C98BFA4}" destId="{41A3088F-2D15-4335-9B9A-6D708E70EAD3}" srcOrd="0" destOrd="0" presId="urn:microsoft.com/office/officeart/2005/8/layout/vList5"/>
    <dgm:cxn modelId="{49296857-E580-41E4-998B-6110F25A2F68}" srcId="{18C33C63-C8B3-412D-B7BB-119DAED4324E}" destId="{1C07449A-E374-412E-AA72-EEB5EE750BA9}" srcOrd="0" destOrd="0" parTransId="{2E7626BC-D2BA-478E-9394-3968FB7CD777}" sibTransId="{4D291198-F38B-4B9A-8BA9-6BC30AFED137}"/>
    <dgm:cxn modelId="{7159E4FF-7C85-4A51-9CFE-D9824BC8A9C2}" type="presOf" srcId="{82E211AE-15BF-4806-A240-01F1788B209E}" destId="{0C7624EA-0B63-44F7-9A99-B355584D7767}" srcOrd="0" destOrd="0" presId="urn:microsoft.com/office/officeart/2005/8/layout/vList5"/>
    <dgm:cxn modelId="{81D016BA-9FF5-4D7A-8A0A-B76674C0147A}" srcId="{82E211AE-15BF-4806-A240-01F1788B209E}" destId="{7AC3D643-3284-471A-AF12-C0E96C98BFA4}" srcOrd="0" destOrd="0" parTransId="{D61A029A-B621-40E8-AE36-F9E1852EB9BE}" sibTransId="{D3785308-C31E-472B-BC9E-84C91AA2C306}"/>
    <dgm:cxn modelId="{8733BCA5-60A4-42B0-8D17-26BD8BA5EF26}" type="presOf" srcId="{18C33C63-C8B3-412D-B7BB-119DAED4324E}" destId="{B1BFCAD5-D5F8-4A6D-BF90-CAA069FC29DA}" srcOrd="0" destOrd="0" presId="urn:microsoft.com/office/officeart/2005/8/layout/vList5"/>
    <dgm:cxn modelId="{D959EF28-6188-41D1-BCBE-6B3598BA58EF}" srcId="{87445A6D-0582-4ADD-8B97-E37E62E354E7}" destId="{43825656-1526-4389-A0E1-125D549023B2}" srcOrd="0" destOrd="0" parTransId="{7C1A6170-C146-47F7-8E9D-77562D135F1F}" sibTransId="{A6EEE44A-DA4E-496F-9641-6B2EF8CDF5CF}"/>
    <dgm:cxn modelId="{60EF0EAD-6CA5-4216-A5C0-10D1E1DA85B8}" srcId="{F9DB01B7-2A0F-4728-B8B4-28B37AB490C1}" destId="{82E211AE-15BF-4806-A240-01F1788B209E}" srcOrd="1" destOrd="0" parTransId="{F81055B4-ABB0-4F5A-AEA5-B7C6E40C369F}" sibTransId="{C5638F9F-EA62-44CE-B7D2-B07BC6263095}"/>
    <dgm:cxn modelId="{9214272A-1CA9-4D28-9EA8-75B2ED2D99C5}" type="presOf" srcId="{43825656-1526-4389-A0E1-125D549023B2}" destId="{77A9B146-3DDA-4786-8657-994A80D3DC03}" srcOrd="0" destOrd="0" presId="urn:microsoft.com/office/officeart/2005/8/layout/vList5"/>
    <dgm:cxn modelId="{A43B5B06-558A-4764-A9E5-0645597B3B6B}" type="presOf" srcId="{87445A6D-0582-4ADD-8B97-E37E62E354E7}" destId="{B16DDE60-7512-4741-9C6B-1F41F17DF792}" srcOrd="0" destOrd="0" presId="urn:microsoft.com/office/officeart/2005/8/layout/vList5"/>
    <dgm:cxn modelId="{EE9FB422-34B9-49A3-889D-57C36769FA16}" type="presOf" srcId="{1C07449A-E374-412E-AA72-EEB5EE750BA9}" destId="{78603C08-D909-4993-B67F-B668C969DBB5}" srcOrd="0" destOrd="0" presId="urn:microsoft.com/office/officeart/2005/8/layout/vList5"/>
    <dgm:cxn modelId="{A4D09933-B45A-40B4-8B45-B60A67000093}" type="presParOf" srcId="{DD10C401-37E5-4EE1-A85A-6747DB237610}" destId="{1D022915-1C2A-450F-B6D9-D129C5A54235}" srcOrd="0" destOrd="0" presId="urn:microsoft.com/office/officeart/2005/8/layout/vList5"/>
    <dgm:cxn modelId="{B9C0AFBF-043F-4D71-BFC6-80B2F69D6328}" type="presParOf" srcId="{1D022915-1C2A-450F-B6D9-D129C5A54235}" destId="{B16DDE60-7512-4741-9C6B-1F41F17DF792}" srcOrd="0" destOrd="0" presId="urn:microsoft.com/office/officeart/2005/8/layout/vList5"/>
    <dgm:cxn modelId="{F8224454-2751-4370-93CD-1ACB7928DC96}" type="presParOf" srcId="{1D022915-1C2A-450F-B6D9-D129C5A54235}" destId="{77A9B146-3DDA-4786-8657-994A80D3DC03}" srcOrd="1" destOrd="0" presId="urn:microsoft.com/office/officeart/2005/8/layout/vList5"/>
    <dgm:cxn modelId="{8A32A2EA-4B71-4A41-9B27-28C29D1ED752}" type="presParOf" srcId="{DD10C401-37E5-4EE1-A85A-6747DB237610}" destId="{CA158B6B-95C4-40A1-AD74-F97CE43B3D11}" srcOrd="1" destOrd="0" presId="urn:microsoft.com/office/officeart/2005/8/layout/vList5"/>
    <dgm:cxn modelId="{0E0AD035-14D0-43B9-86E1-85B92FE36F0B}" type="presParOf" srcId="{DD10C401-37E5-4EE1-A85A-6747DB237610}" destId="{1E55F539-145A-4D07-BAB9-B862691FA8F6}" srcOrd="2" destOrd="0" presId="urn:microsoft.com/office/officeart/2005/8/layout/vList5"/>
    <dgm:cxn modelId="{8E829129-CA24-4718-BBBB-8612D5424105}" type="presParOf" srcId="{1E55F539-145A-4D07-BAB9-B862691FA8F6}" destId="{0C7624EA-0B63-44F7-9A99-B355584D7767}" srcOrd="0" destOrd="0" presId="urn:microsoft.com/office/officeart/2005/8/layout/vList5"/>
    <dgm:cxn modelId="{7B50587B-0B9E-4DBE-A116-62D161C3AEB9}" type="presParOf" srcId="{1E55F539-145A-4D07-BAB9-B862691FA8F6}" destId="{41A3088F-2D15-4335-9B9A-6D708E70EAD3}" srcOrd="1" destOrd="0" presId="urn:microsoft.com/office/officeart/2005/8/layout/vList5"/>
    <dgm:cxn modelId="{66AB048D-AE62-43BD-B207-A3C4D9AEA8ED}" type="presParOf" srcId="{DD10C401-37E5-4EE1-A85A-6747DB237610}" destId="{E282CA36-4210-4F91-97FF-2BC580C3A03C}" srcOrd="3" destOrd="0" presId="urn:microsoft.com/office/officeart/2005/8/layout/vList5"/>
    <dgm:cxn modelId="{0C2C71BC-EC09-42A4-8A84-59E673E1B539}" type="presParOf" srcId="{DD10C401-37E5-4EE1-A85A-6747DB237610}" destId="{B9C2C1F3-4CAD-45F1-B051-EEA416B6ACA1}" srcOrd="4" destOrd="0" presId="urn:microsoft.com/office/officeart/2005/8/layout/vList5"/>
    <dgm:cxn modelId="{3BEF8631-CFB2-47E8-8265-5EBEB8463CAB}" type="presParOf" srcId="{B9C2C1F3-4CAD-45F1-B051-EEA416B6ACA1}" destId="{B1BFCAD5-D5F8-4A6D-BF90-CAA069FC29DA}" srcOrd="0" destOrd="0" presId="urn:microsoft.com/office/officeart/2005/8/layout/vList5"/>
    <dgm:cxn modelId="{44FB6ACB-C151-4B4F-9392-559630F6398A}" type="presParOf" srcId="{B9C2C1F3-4CAD-45F1-B051-EEA416B6ACA1}" destId="{78603C08-D909-4993-B67F-B668C969DBB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DB0F00-3255-48F6-9566-79BD51AF7E70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</dgm:pt>
    <dgm:pt modelId="{E3A90AC1-786C-4129-8299-15E0821C0C60}">
      <dgm:prSet phldrT="[Текст]"/>
      <dgm:spPr/>
      <dgm:t>
        <a:bodyPr/>
        <a:lstStyle/>
        <a:p>
          <a:endParaRPr lang="ru-RU" dirty="0"/>
        </a:p>
      </dgm:t>
    </dgm:pt>
    <dgm:pt modelId="{A31AC923-D60D-437C-9FDF-69F44CD9F376}" type="parTrans" cxnId="{3B4B4D7E-BB1C-4313-B6BA-677787F44336}">
      <dgm:prSet/>
      <dgm:spPr/>
      <dgm:t>
        <a:bodyPr/>
        <a:lstStyle/>
        <a:p>
          <a:endParaRPr lang="ru-RU"/>
        </a:p>
      </dgm:t>
    </dgm:pt>
    <dgm:pt modelId="{8188D2B4-601A-48E7-A49F-2D1389226BA8}" type="sibTrans" cxnId="{3B4B4D7E-BB1C-4313-B6BA-677787F44336}">
      <dgm:prSet/>
      <dgm:spPr/>
      <dgm:t>
        <a:bodyPr/>
        <a:lstStyle/>
        <a:p>
          <a:endParaRPr lang="ru-RU"/>
        </a:p>
      </dgm:t>
    </dgm:pt>
    <dgm:pt modelId="{D1FC638E-E0D4-4A30-8883-308AB3634510}">
      <dgm:prSet phldrT="[Текст]" phldr="1"/>
      <dgm:spPr/>
      <dgm:t>
        <a:bodyPr/>
        <a:lstStyle/>
        <a:p>
          <a:endParaRPr lang="ru-RU" dirty="0"/>
        </a:p>
      </dgm:t>
    </dgm:pt>
    <dgm:pt modelId="{FDF450A4-FD20-450E-AF78-BEC121E7EEB4}" type="parTrans" cxnId="{09F150A1-6A41-417B-BC62-EDCC3E327191}">
      <dgm:prSet/>
      <dgm:spPr/>
      <dgm:t>
        <a:bodyPr/>
        <a:lstStyle/>
        <a:p>
          <a:endParaRPr lang="ru-RU"/>
        </a:p>
      </dgm:t>
    </dgm:pt>
    <dgm:pt modelId="{F19464B3-1D12-4E21-85CC-83B0C7DACDB2}" type="sibTrans" cxnId="{09F150A1-6A41-417B-BC62-EDCC3E327191}">
      <dgm:prSet/>
      <dgm:spPr/>
      <dgm:t>
        <a:bodyPr/>
        <a:lstStyle/>
        <a:p>
          <a:endParaRPr lang="ru-RU"/>
        </a:p>
      </dgm:t>
    </dgm:pt>
    <dgm:pt modelId="{9E8432ED-F2D4-4DA8-9436-DD87AEB53007}">
      <dgm:prSet/>
      <dgm:spPr/>
      <dgm:t>
        <a:bodyPr/>
        <a:lstStyle/>
        <a:p>
          <a:endParaRPr lang="ru-RU" dirty="0"/>
        </a:p>
      </dgm:t>
    </dgm:pt>
    <dgm:pt modelId="{D4F24533-CF50-417A-B90F-6ED3DB24F3E5}" type="parTrans" cxnId="{F8D2DF04-5851-41AD-8B5D-5ACCC8892FE7}">
      <dgm:prSet/>
      <dgm:spPr/>
      <dgm:t>
        <a:bodyPr/>
        <a:lstStyle/>
        <a:p>
          <a:endParaRPr lang="ru-RU"/>
        </a:p>
      </dgm:t>
    </dgm:pt>
    <dgm:pt modelId="{B57BA4EE-B36E-4659-96CC-8440FA6B6B77}" type="sibTrans" cxnId="{F8D2DF04-5851-41AD-8B5D-5ACCC8892FE7}">
      <dgm:prSet/>
      <dgm:spPr/>
      <dgm:t>
        <a:bodyPr/>
        <a:lstStyle/>
        <a:p>
          <a:endParaRPr lang="ru-RU"/>
        </a:p>
      </dgm:t>
    </dgm:pt>
    <dgm:pt modelId="{4801E62F-AEDB-4FCE-9F3C-17801FA68DA3}">
      <dgm:prSet custT="1"/>
      <dgm:spPr/>
      <dgm:t>
        <a:bodyPr/>
        <a:lstStyle/>
        <a:p>
          <a:pPr algn="l"/>
          <a:r>
            <a:rPr lang="ru-RU" sz="1600" dirty="0" smtClean="0"/>
            <a:t>общественные цели экономического характера заменяются групповыми или корпоративными интересами</a:t>
          </a:r>
          <a:endParaRPr lang="ru-RU" sz="1600" dirty="0"/>
        </a:p>
      </dgm:t>
    </dgm:pt>
    <dgm:pt modelId="{0A2923A5-0D55-4A4E-9CFB-EA4EF258BF30}" type="parTrans" cxnId="{ADE50204-FDD2-422A-9969-85BEE12FA4E7}">
      <dgm:prSet/>
      <dgm:spPr/>
      <dgm:t>
        <a:bodyPr/>
        <a:lstStyle/>
        <a:p>
          <a:endParaRPr lang="ru-RU"/>
        </a:p>
      </dgm:t>
    </dgm:pt>
    <dgm:pt modelId="{4E64DC69-4DC2-4350-B618-9507FB076673}" type="sibTrans" cxnId="{ADE50204-FDD2-422A-9969-85BEE12FA4E7}">
      <dgm:prSet/>
      <dgm:spPr/>
      <dgm:t>
        <a:bodyPr/>
        <a:lstStyle/>
        <a:p>
          <a:endParaRPr lang="ru-RU"/>
        </a:p>
      </dgm:t>
    </dgm:pt>
    <dgm:pt modelId="{8CB27426-B900-4A21-8E04-F252464034DE}">
      <dgm:prSet/>
      <dgm:spPr/>
      <dgm:t>
        <a:bodyPr/>
        <a:lstStyle/>
        <a:p>
          <a:r>
            <a:rPr lang="ru-RU" dirty="0" smtClean="0"/>
            <a:t>трансформация экономических отношений</a:t>
          </a:r>
          <a:endParaRPr lang="ru-RU" dirty="0"/>
        </a:p>
      </dgm:t>
    </dgm:pt>
    <dgm:pt modelId="{10247C2E-FF1C-4633-92CC-D4AF2CC3FDA7}" type="parTrans" cxnId="{9EEFAE77-2F73-4A9C-995D-FF66972B9F0E}">
      <dgm:prSet/>
      <dgm:spPr/>
      <dgm:t>
        <a:bodyPr/>
        <a:lstStyle/>
        <a:p>
          <a:endParaRPr lang="ru-RU"/>
        </a:p>
      </dgm:t>
    </dgm:pt>
    <dgm:pt modelId="{195D1906-817F-46C9-B9CC-98FC66C8C121}" type="sibTrans" cxnId="{9EEFAE77-2F73-4A9C-995D-FF66972B9F0E}">
      <dgm:prSet/>
      <dgm:spPr/>
      <dgm:t>
        <a:bodyPr/>
        <a:lstStyle/>
        <a:p>
          <a:endParaRPr lang="ru-RU"/>
        </a:p>
      </dgm:t>
    </dgm:pt>
    <dgm:pt modelId="{C2770F48-DC5C-481A-9389-1AF0CFEA891C}">
      <dgm:prSet/>
      <dgm:spPr/>
      <dgm:t>
        <a:bodyPr/>
        <a:lstStyle/>
        <a:p>
          <a:endParaRPr lang="ru-RU"/>
        </a:p>
      </dgm:t>
    </dgm:pt>
    <dgm:pt modelId="{585F676E-0069-4662-901F-F8C460E72764}" type="parTrans" cxnId="{F6CFA5DC-448B-48E7-BBFE-1F0B876E1505}">
      <dgm:prSet/>
      <dgm:spPr/>
      <dgm:t>
        <a:bodyPr/>
        <a:lstStyle/>
        <a:p>
          <a:endParaRPr lang="ru-RU"/>
        </a:p>
      </dgm:t>
    </dgm:pt>
    <dgm:pt modelId="{7FC6696D-E2F7-4595-9969-DD8DBE98A30A}" type="sibTrans" cxnId="{F6CFA5DC-448B-48E7-BBFE-1F0B876E1505}">
      <dgm:prSet/>
      <dgm:spPr/>
      <dgm:t>
        <a:bodyPr/>
        <a:lstStyle/>
        <a:p>
          <a:endParaRPr lang="ru-RU"/>
        </a:p>
      </dgm:t>
    </dgm:pt>
    <dgm:pt modelId="{EAD60227-27B0-4A7A-90A9-72D5C02C2547}">
      <dgm:prSet/>
      <dgm:spPr/>
      <dgm:t>
        <a:bodyPr/>
        <a:lstStyle/>
        <a:p>
          <a:endParaRPr lang="ru-RU"/>
        </a:p>
      </dgm:t>
    </dgm:pt>
    <dgm:pt modelId="{F204A5CE-B76B-486C-931D-9CBB8598B0AF}" type="parTrans" cxnId="{F0ECE0B3-9312-4BF3-AC65-4BD7EC9F6527}">
      <dgm:prSet/>
      <dgm:spPr/>
      <dgm:t>
        <a:bodyPr/>
        <a:lstStyle/>
        <a:p>
          <a:endParaRPr lang="ru-RU"/>
        </a:p>
      </dgm:t>
    </dgm:pt>
    <dgm:pt modelId="{AB88F737-942F-4C9F-A75B-CDBF62C4A690}" type="sibTrans" cxnId="{F0ECE0B3-9312-4BF3-AC65-4BD7EC9F6527}">
      <dgm:prSet/>
      <dgm:spPr/>
      <dgm:t>
        <a:bodyPr/>
        <a:lstStyle/>
        <a:p>
          <a:endParaRPr lang="ru-RU"/>
        </a:p>
      </dgm:t>
    </dgm:pt>
    <dgm:pt modelId="{DAF7D2F4-3BF5-4150-9E3A-5F26EB41CD70}">
      <dgm:prSet/>
      <dgm:spPr/>
      <dgm:t>
        <a:bodyPr/>
        <a:lstStyle/>
        <a:p>
          <a:r>
            <a:rPr lang="ru-RU" dirty="0" smtClean="0"/>
            <a:t>незаконные распределение и присвоение результатов общественного производства, игнорирование интересов государства, </a:t>
          </a:r>
          <a:r>
            <a:rPr lang="ru-RU" dirty="0" err="1" smtClean="0"/>
            <a:t>предпринимателей,п</a:t>
          </a:r>
          <a:r>
            <a:rPr lang="ru-RU" dirty="0" smtClean="0"/>
            <a:t> </a:t>
          </a:r>
          <a:r>
            <a:rPr lang="ru-RU" dirty="0" err="1" smtClean="0"/>
            <a:t>отребителей</a:t>
          </a:r>
          <a:endParaRPr lang="ru-RU" dirty="0"/>
        </a:p>
      </dgm:t>
    </dgm:pt>
    <dgm:pt modelId="{A1EA47F9-CEDB-4C71-835C-7DE211788F1B}" type="parTrans" cxnId="{1E4B1CF5-F0C8-4D66-8B0F-DE62ED2B793E}">
      <dgm:prSet/>
      <dgm:spPr/>
      <dgm:t>
        <a:bodyPr/>
        <a:lstStyle/>
        <a:p>
          <a:endParaRPr lang="ru-RU"/>
        </a:p>
      </dgm:t>
    </dgm:pt>
    <dgm:pt modelId="{4F3747FE-37CE-452A-9F22-3023BD292EAB}" type="sibTrans" cxnId="{1E4B1CF5-F0C8-4D66-8B0F-DE62ED2B793E}">
      <dgm:prSet/>
      <dgm:spPr/>
      <dgm:t>
        <a:bodyPr/>
        <a:lstStyle/>
        <a:p>
          <a:endParaRPr lang="ru-RU"/>
        </a:p>
      </dgm:t>
    </dgm:pt>
    <dgm:pt modelId="{646A37B6-C9F9-42FA-9634-88AD85F5F8C8}" type="pres">
      <dgm:prSet presAssocID="{44DB0F00-3255-48F6-9566-79BD51AF7E70}" presName="Name0" presStyleCnt="0">
        <dgm:presLayoutVars>
          <dgm:dir/>
          <dgm:animLvl val="lvl"/>
          <dgm:resizeHandles val="exact"/>
        </dgm:presLayoutVars>
      </dgm:prSet>
      <dgm:spPr/>
    </dgm:pt>
    <dgm:pt modelId="{6C7000E0-5478-48D2-BB22-B5AFDF7D95D7}" type="pres">
      <dgm:prSet presAssocID="{44DB0F00-3255-48F6-9566-79BD51AF7E70}" presName="tSp" presStyleCnt="0"/>
      <dgm:spPr/>
    </dgm:pt>
    <dgm:pt modelId="{EB2A947D-88ED-49CE-8C02-504955551D2A}" type="pres">
      <dgm:prSet presAssocID="{44DB0F00-3255-48F6-9566-79BD51AF7E70}" presName="bSp" presStyleCnt="0"/>
      <dgm:spPr/>
    </dgm:pt>
    <dgm:pt modelId="{A4EEA209-0DF8-4925-982D-02C6E5CF792C}" type="pres">
      <dgm:prSet presAssocID="{44DB0F00-3255-48F6-9566-79BD51AF7E70}" presName="process" presStyleCnt="0"/>
      <dgm:spPr/>
    </dgm:pt>
    <dgm:pt modelId="{E8231714-7083-4330-9B5C-F3F86AFB7BB8}" type="pres">
      <dgm:prSet presAssocID="{E3A90AC1-786C-4129-8299-15E0821C0C60}" presName="composite1" presStyleCnt="0"/>
      <dgm:spPr/>
    </dgm:pt>
    <dgm:pt modelId="{411F2739-8BEF-4FC9-B803-C2E848D3DA6B}" type="pres">
      <dgm:prSet presAssocID="{E3A90AC1-786C-4129-8299-15E0821C0C60}" presName="dummyNode1" presStyleLbl="node1" presStyleIdx="0" presStyleCnt="3"/>
      <dgm:spPr/>
    </dgm:pt>
    <dgm:pt modelId="{E61ECFA5-3B13-4A25-89A8-D7ECF0FB618E}" type="pres">
      <dgm:prSet presAssocID="{E3A90AC1-786C-4129-8299-15E0821C0C60}" presName="childNode1" presStyleLbl="bgAcc1" presStyleIdx="0" presStyleCnt="3" custScaleY="1803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84A1F-7F07-410F-BD10-C31632B494EA}" type="pres">
      <dgm:prSet presAssocID="{E3A90AC1-786C-4129-8299-15E0821C0C60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391EDE-2695-485D-BFBB-59FFC9C84E1B}" type="pres">
      <dgm:prSet presAssocID="{E3A90AC1-786C-4129-8299-15E0821C0C60}" presName="parentNode1" presStyleLbl="node1" presStyleIdx="0" presStyleCnt="3" custScaleY="3669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CCFB92-2039-4FAC-B2B1-5977F3A3378B}" type="pres">
      <dgm:prSet presAssocID="{E3A90AC1-786C-4129-8299-15E0821C0C60}" presName="connSite1" presStyleCnt="0"/>
      <dgm:spPr/>
    </dgm:pt>
    <dgm:pt modelId="{22592630-0632-44B8-B589-AF694BDED97F}" type="pres">
      <dgm:prSet presAssocID="{8188D2B4-601A-48E7-A49F-2D1389226BA8}" presName="Name9" presStyleLbl="sibTrans2D1" presStyleIdx="0" presStyleCnt="2"/>
      <dgm:spPr/>
      <dgm:t>
        <a:bodyPr/>
        <a:lstStyle/>
        <a:p>
          <a:endParaRPr lang="ru-RU"/>
        </a:p>
      </dgm:t>
    </dgm:pt>
    <dgm:pt modelId="{48554C8B-174A-40E6-BDE5-8198B8C66DB0}" type="pres">
      <dgm:prSet presAssocID="{9E8432ED-F2D4-4DA8-9436-DD87AEB53007}" presName="composite2" presStyleCnt="0"/>
      <dgm:spPr/>
    </dgm:pt>
    <dgm:pt modelId="{1B59EE77-518B-442D-8492-0B6AD68FA8DE}" type="pres">
      <dgm:prSet presAssocID="{9E8432ED-F2D4-4DA8-9436-DD87AEB53007}" presName="dummyNode2" presStyleLbl="node1" presStyleIdx="0" presStyleCnt="3"/>
      <dgm:spPr/>
    </dgm:pt>
    <dgm:pt modelId="{698D2C8F-769D-4CA6-B914-7510F73876B7}" type="pres">
      <dgm:prSet presAssocID="{9E8432ED-F2D4-4DA8-9436-DD87AEB53007}" presName="childNode2" presStyleLbl="bgAcc1" presStyleIdx="1" presStyleCnt="3" custScaleY="1801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57CD43-00DF-4DA3-9079-3103DF856DDB}" type="pres">
      <dgm:prSet presAssocID="{9E8432ED-F2D4-4DA8-9436-DD87AEB53007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E14949-44F2-48F4-B222-2475DA3365A8}" type="pres">
      <dgm:prSet presAssocID="{9E8432ED-F2D4-4DA8-9436-DD87AEB53007}" presName="parentNode2" presStyleLbl="node1" presStyleIdx="1" presStyleCnt="3" custScaleY="4315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25BA23-A358-4B6B-9014-8ABD3FDD221C}" type="pres">
      <dgm:prSet presAssocID="{9E8432ED-F2D4-4DA8-9436-DD87AEB53007}" presName="connSite2" presStyleCnt="0"/>
      <dgm:spPr/>
    </dgm:pt>
    <dgm:pt modelId="{9313A6CA-DEAD-4F50-B4FD-65141976C550}" type="pres">
      <dgm:prSet presAssocID="{B57BA4EE-B36E-4659-96CC-8440FA6B6B77}" presName="Name18" presStyleLbl="sibTrans2D1" presStyleIdx="1" presStyleCnt="2"/>
      <dgm:spPr/>
      <dgm:t>
        <a:bodyPr/>
        <a:lstStyle/>
        <a:p>
          <a:endParaRPr lang="ru-RU"/>
        </a:p>
      </dgm:t>
    </dgm:pt>
    <dgm:pt modelId="{A66F1430-3FBD-4CA7-A4E2-AABBE71E9E7F}" type="pres">
      <dgm:prSet presAssocID="{D1FC638E-E0D4-4A30-8883-308AB3634510}" presName="composite1" presStyleCnt="0"/>
      <dgm:spPr/>
    </dgm:pt>
    <dgm:pt modelId="{0C8D55B9-4710-410B-9FBA-68796CAD2D82}" type="pres">
      <dgm:prSet presAssocID="{D1FC638E-E0D4-4A30-8883-308AB3634510}" presName="dummyNode1" presStyleLbl="node1" presStyleIdx="1" presStyleCnt="3"/>
      <dgm:spPr/>
    </dgm:pt>
    <dgm:pt modelId="{4B9419DE-8D9E-4A04-B7F7-87879E2DA135}" type="pres">
      <dgm:prSet presAssocID="{D1FC638E-E0D4-4A30-8883-308AB3634510}" presName="childNode1" presStyleLbl="bgAcc1" presStyleIdx="2" presStyleCnt="3" custScaleY="180124" custLinFactNeighborX="2936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C93693-2D2B-44B1-A457-4B8166ECA6E3}" type="pres">
      <dgm:prSet presAssocID="{D1FC638E-E0D4-4A30-8883-308AB3634510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1637FC-519B-43FD-A642-64363FE0010E}" type="pres">
      <dgm:prSet presAssocID="{D1FC638E-E0D4-4A30-8883-308AB3634510}" presName="parentNode1" presStyleLbl="node1" presStyleIdx="2" presStyleCnt="3" custFlipVert="0" custScaleY="1899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D70735-0C1B-4FA8-909C-DA2DDA1F0661}" type="pres">
      <dgm:prSet presAssocID="{D1FC638E-E0D4-4A30-8883-308AB3634510}" presName="connSite1" presStyleCnt="0"/>
      <dgm:spPr/>
    </dgm:pt>
  </dgm:ptLst>
  <dgm:cxnLst>
    <dgm:cxn modelId="{2BC5D147-4A80-4201-B4B8-DFD22282E5D9}" type="presOf" srcId="{9E8432ED-F2D4-4DA8-9436-DD87AEB53007}" destId="{63E14949-44F2-48F4-B222-2475DA3365A8}" srcOrd="0" destOrd="0" presId="urn:microsoft.com/office/officeart/2005/8/layout/hProcess4"/>
    <dgm:cxn modelId="{9BF65644-B988-448F-827F-0490AC1952D0}" type="presOf" srcId="{8CB27426-B900-4A21-8E04-F252464034DE}" destId="{9E57CD43-00DF-4DA3-9079-3103DF856DDB}" srcOrd="1" destOrd="2" presId="urn:microsoft.com/office/officeart/2005/8/layout/hProcess4"/>
    <dgm:cxn modelId="{AA26C705-4A10-478A-A0FC-9862ECFD7727}" type="presOf" srcId="{DAF7D2F4-3BF5-4150-9E3A-5F26EB41CD70}" destId="{EFC93693-2D2B-44B1-A457-4B8166ECA6E3}" srcOrd="1" destOrd="0" presId="urn:microsoft.com/office/officeart/2005/8/layout/hProcess4"/>
    <dgm:cxn modelId="{DAA4B404-2514-45A5-8A4B-3C0C1E003AF4}" type="presOf" srcId="{D1FC638E-E0D4-4A30-8883-308AB3634510}" destId="{851637FC-519B-43FD-A642-64363FE0010E}" srcOrd="0" destOrd="0" presId="urn:microsoft.com/office/officeart/2005/8/layout/hProcess4"/>
    <dgm:cxn modelId="{1E4B1CF5-F0C8-4D66-8B0F-DE62ED2B793E}" srcId="{D1FC638E-E0D4-4A30-8883-308AB3634510}" destId="{DAF7D2F4-3BF5-4150-9E3A-5F26EB41CD70}" srcOrd="0" destOrd="0" parTransId="{A1EA47F9-CEDB-4C71-835C-7DE211788F1B}" sibTransId="{4F3747FE-37CE-452A-9F22-3023BD292EAB}"/>
    <dgm:cxn modelId="{9DA7A776-8389-4C91-89FA-F78D172E0554}" type="presOf" srcId="{8188D2B4-601A-48E7-A49F-2D1389226BA8}" destId="{22592630-0632-44B8-B589-AF694BDED97F}" srcOrd="0" destOrd="0" presId="urn:microsoft.com/office/officeart/2005/8/layout/hProcess4"/>
    <dgm:cxn modelId="{4DDD9D7F-3F1E-4532-AC5D-8A220BF44087}" type="presOf" srcId="{EAD60227-27B0-4A7A-90A9-72D5C02C2547}" destId="{698D2C8F-769D-4CA6-B914-7510F73876B7}" srcOrd="0" destOrd="1" presId="urn:microsoft.com/office/officeart/2005/8/layout/hProcess4"/>
    <dgm:cxn modelId="{53884963-5679-446A-A76A-AEF5CEAF3897}" type="presOf" srcId="{C2770F48-DC5C-481A-9389-1AF0CFEA891C}" destId="{698D2C8F-769D-4CA6-B914-7510F73876B7}" srcOrd="0" destOrd="0" presId="urn:microsoft.com/office/officeart/2005/8/layout/hProcess4"/>
    <dgm:cxn modelId="{22DF26D4-2E17-444B-9BAF-39586691D4C3}" type="presOf" srcId="{4801E62F-AEDB-4FCE-9F3C-17801FA68DA3}" destId="{E61ECFA5-3B13-4A25-89A8-D7ECF0FB618E}" srcOrd="0" destOrd="0" presId="urn:microsoft.com/office/officeart/2005/8/layout/hProcess4"/>
    <dgm:cxn modelId="{F0ECE0B3-9312-4BF3-AC65-4BD7EC9F6527}" srcId="{9E8432ED-F2D4-4DA8-9436-DD87AEB53007}" destId="{EAD60227-27B0-4A7A-90A9-72D5C02C2547}" srcOrd="1" destOrd="0" parTransId="{F204A5CE-B76B-486C-931D-9CBB8598B0AF}" sibTransId="{AB88F737-942F-4C9F-A75B-CDBF62C4A690}"/>
    <dgm:cxn modelId="{3FB540ED-774B-45C6-B65A-F0A62A522AC2}" type="presOf" srcId="{EAD60227-27B0-4A7A-90A9-72D5C02C2547}" destId="{9E57CD43-00DF-4DA3-9079-3103DF856DDB}" srcOrd="1" destOrd="1" presId="urn:microsoft.com/office/officeart/2005/8/layout/hProcess4"/>
    <dgm:cxn modelId="{9EEFAE77-2F73-4A9C-995D-FF66972B9F0E}" srcId="{9E8432ED-F2D4-4DA8-9436-DD87AEB53007}" destId="{8CB27426-B900-4A21-8E04-F252464034DE}" srcOrd="2" destOrd="0" parTransId="{10247C2E-FF1C-4633-92CC-D4AF2CC3FDA7}" sibTransId="{195D1906-817F-46C9-B9CC-98FC66C8C121}"/>
    <dgm:cxn modelId="{125A18E4-A059-44C7-9A23-63E4D0C7C0EE}" type="presOf" srcId="{E3A90AC1-786C-4129-8299-15E0821C0C60}" destId="{A6391EDE-2695-485D-BFBB-59FFC9C84E1B}" srcOrd="0" destOrd="0" presId="urn:microsoft.com/office/officeart/2005/8/layout/hProcess4"/>
    <dgm:cxn modelId="{09F150A1-6A41-417B-BC62-EDCC3E327191}" srcId="{44DB0F00-3255-48F6-9566-79BD51AF7E70}" destId="{D1FC638E-E0D4-4A30-8883-308AB3634510}" srcOrd="2" destOrd="0" parTransId="{FDF450A4-FD20-450E-AF78-BEC121E7EEB4}" sibTransId="{F19464B3-1D12-4E21-85CC-83B0C7DACDB2}"/>
    <dgm:cxn modelId="{ADE50204-FDD2-422A-9969-85BEE12FA4E7}" srcId="{E3A90AC1-786C-4129-8299-15E0821C0C60}" destId="{4801E62F-AEDB-4FCE-9F3C-17801FA68DA3}" srcOrd="0" destOrd="0" parTransId="{0A2923A5-0D55-4A4E-9CFB-EA4EF258BF30}" sibTransId="{4E64DC69-4DC2-4350-B618-9507FB076673}"/>
    <dgm:cxn modelId="{9AC84132-BC91-4BD8-86E7-6EB39FE02778}" type="presOf" srcId="{8CB27426-B900-4A21-8E04-F252464034DE}" destId="{698D2C8F-769D-4CA6-B914-7510F73876B7}" srcOrd="0" destOrd="2" presId="urn:microsoft.com/office/officeart/2005/8/layout/hProcess4"/>
    <dgm:cxn modelId="{5FBE142A-F7EA-4E1B-B363-CBDCC45FB6AB}" type="presOf" srcId="{4801E62F-AEDB-4FCE-9F3C-17801FA68DA3}" destId="{68C84A1F-7F07-410F-BD10-C31632B494EA}" srcOrd="1" destOrd="0" presId="urn:microsoft.com/office/officeart/2005/8/layout/hProcess4"/>
    <dgm:cxn modelId="{D0FFBB6E-71FB-4D9B-9522-4401F6B2F023}" type="presOf" srcId="{C2770F48-DC5C-481A-9389-1AF0CFEA891C}" destId="{9E57CD43-00DF-4DA3-9079-3103DF856DDB}" srcOrd="1" destOrd="0" presId="urn:microsoft.com/office/officeart/2005/8/layout/hProcess4"/>
    <dgm:cxn modelId="{F5B1B3FB-05D2-4423-957D-D26E2B2F7794}" type="presOf" srcId="{B57BA4EE-B36E-4659-96CC-8440FA6B6B77}" destId="{9313A6CA-DEAD-4F50-B4FD-65141976C550}" srcOrd="0" destOrd="0" presId="urn:microsoft.com/office/officeart/2005/8/layout/hProcess4"/>
    <dgm:cxn modelId="{F8D2DF04-5851-41AD-8B5D-5ACCC8892FE7}" srcId="{44DB0F00-3255-48F6-9566-79BD51AF7E70}" destId="{9E8432ED-F2D4-4DA8-9436-DD87AEB53007}" srcOrd="1" destOrd="0" parTransId="{D4F24533-CF50-417A-B90F-6ED3DB24F3E5}" sibTransId="{B57BA4EE-B36E-4659-96CC-8440FA6B6B77}"/>
    <dgm:cxn modelId="{855D2DC9-AC39-46A4-BE87-C752EE24E22A}" type="presOf" srcId="{DAF7D2F4-3BF5-4150-9E3A-5F26EB41CD70}" destId="{4B9419DE-8D9E-4A04-B7F7-87879E2DA135}" srcOrd="0" destOrd="0" presId="urn:microsoft.com/office/officeart/2005/8/layout/hProcess4"/>
    <dgm:cxn modelId="{F6CFA5DC-448B-48E7-BBFE-1F0B876E1505}" srcId="{9E8432ED-F2D4-4DA8-9436-DD87AEB53007}" destId="{C2770F48-DC5C-481A-9389-1AF0CFEA891C}" srcOrd="0" destOrd="0" parTransId="{585F676E-0069-4662-901F-F8C460E72764}" sibTransId="{7FC6696D-E2F7-4595-9969-DD8DBE98A30A}"/>
    <dgm:cxn modelId="{3B4B4D7E-BB1C-4313-B6BA-677787F44336}" srcId="{44DB0F00-3255-48F6-9566-79BD51AF7E70}" destId="{E3A90AC1-786C-4129-8299-15E0821C0C60}" srcOrd="0" destOrd="0" parTransId="{A31AC923-D60D-437C-9FDF-69F44CD9F376}" sibTransId="{8188D2B4-601A-48E7-A49F-2D1389226BA8}"/>
    <dgm:cxn modelId="{2FD35A98-96A8-4190-A2D8-C038A7997BB6}" type="presOf" srcId="{44DB0F00-3255-48F6-9566-79BD51AF7E70}" destId="{646A37B6-C9F9-42FA-9634-88AD85F5F8C8}" srcOrd="0" destOrd="0" presId="urn:microsoft.com/office/officeart/2005/8/layout/hProcess4"/>
    <dgm:cxn modelId="{5B8C7C58-ABC3-4F97-BA16-35F65C6E4BBE}" type="presParOf" srcId="{646A37B6-C9F9-42FA-9634-88AD85F5F8C8}" destId="{6C7000E0-5478-48D2-BB22-B5AFDF7D95D7}" srcOrd="0" destOrd="0" presId="urn:microsoft.com/office/officeart/2005/8/layout/hProcess4"/>
    <dgm:cxn modelId="{3505E7F1-1D49-404B-AF38-2A5D3DFCA9F1}" type="presParOf" srcId="{646A37B6-C9F9-42FA-9634-88AD85F5F8C8}" destId="{EB2A947D-88ED-49CE-8C02-504955551D2A}" srcOrd="1" destOrd="0" presId="urn:microsoft.com/office/officeart/2005/8/layout/hProcess4"/>
    <dgm:cxn modelId="{7E1861A9-1176-4A66-8D6C-6B9ECA195A51}" type="presParOf" srcId="{646A37B6-C9F9-42FA-9634-88AD85F5F8C8}" destId="{A4EEA209-0DF8-4925-982D-02C6E5CF792C}" srcOrd="2" destOrd="0" presId="urn:microsoft.com/office/officeart/2005/8/layout/hProcess4"/>
    <dgm:cxn modelId="{69446FEC-923E-49BF-91DE-8CF85DB7F3A9}" type="presParOf" srcId="{A4EEA209-0DF8-4925-982D-02C6E5CF792C}" destId="{E8231714-7083-4330-9B5C-F3F86AFB7BB8}" srcOrd="0" destOrd="0" presId="urn:microsoft.com/office/officeart/2005/8/layout/hProcess4"/>
    <dgm:cxn modelId="{3BEBD816-FC5D-49CE-8B73-A9625B9C10AA}" type="presParOf" srcId="{E8231714-7083-4330-9B5C-F3F86AFB7BB8}" destId="{411F2739-8BEF-4FC9-B803-C2E848D3DA6B}" srcOrd="0" destOrd="0" presId="urn:microsoft.com/office/officeart/2005/8/layout/hProcess4"/>
    <dgm:cxn modelId="{C32F7F29-8B84-4244-ABCF-07085FE614B7}" type="presParOf" srcId="{E8231714-7083-4330-9B5C-F3F86AFB7BB8}" destId="{E61ECFA5-3B13-4A25-89A8-D7ECF0FB618E}" srcOrd="1" destOrd="0" presId="urn:microsoft.com/office/officeart/2005/8/layout/hProcess4"/>
    <dgm:cxn modelId="{5B69090F-0577-49D8-95C8-935993CA678F}" type="presParOf" srcId="{E8231714-7083-4330-9B5C-F3F86AFB7BB8}" destId="{68C84A1F-7F07-410F-BD10-C31632B494EA}" srcOrd="2" destOrd="0" presId="urn:microsoft.com/office/officeart/2005/8/layout/hProcess4"/>
    <dgm:cxn modelId="{DC1EA101-FE35-4E2F-959D-F2B73BC81144}" type="presParOf" srcId="{E8231714-7083-4330-9B5C-F3F86AFB7BB8}" destId="{A6391EDE-2695-485D-BFBB-59FFC9C84E1B}" srcOrd="3" destOrd="0" presId="urn:microsoft.com/office/officeart/2005/8/layout/hProcess4"/>
    <dgm:cxn modelId="{AE635F86-BAE5-4618-BD23-61446B005943}" type="presParOf" srcId="{E8231714-7083-4330-9B5C-F3F86AFB7BB8}" destId="{BDCCFB92-2039-4FAC-B2B1-5977F3A3378B}" srcOrd="4" destOrd="0" presId="urn:microsoft.com/office/officeart/2005/8/layout/hProcess4"/>
    <dgm:cxn modelId="{63BCE89C-EABD-4750-AF71-3164EA574972}" type="presParOf" srcId="{A4EEA209-0DF8-4925-982D-02C6E5CF792C}" destId="{22592630-0632-44B8-B589-AF694BDED97F}" srcOrd="1" destOrd="0" presId="urn:microsoft.com/office/officeart/2005/8/layout/hProcess4"/>
    <dgm:cxn modelId="{828E221D-741D-4F16-90EF-5DBC7E57C7DA}" type="presParOf" srcId="{A4EEA209-0DF8-4925-982D-02C6E5CF792C}" destId="{48554C8B-174A-40E6-BDE5-8198B8C66DB0}" srcOrd="2" destOrd="0" presId="urn:microsoft.com/office/officeart/2005/8/layout/hProcess4"/>
    <dgm:cxn modelId="{E6784071-8C8F-4D85-A8D7-DB3D6F0C9597}" type="presParOf" srcId="{48554C8B-174A-40E6-BDE5-8198B8C66DB0}" destId="{1B59EE77-518B-442D-8492-0B6AD68FA8DE}" srcOrd="0" destOrd="0" presId="urn:microsoft.com/office/officeart/2005/8/layout/hProcess4"/>
    <dgm:cxn modelId="{3B0FC5B9-93F6-4705-9B68-B48E72AF67CA}" type="presParOf" srcId="{48554C8B-174A-40E6-BDE5-8198B8C66DB0}" destId="{698D2C8F-769D-4CA6-B914-7510F73876B7}" srcOrd="1" destOrd="0" presId="urn:microsoft.com/office/officeart/2005/8/layout/hProcess4"/>
    <dgm:cxn modelId="{E4DC7CB0-CFC1-4AB7-AE3B-C169476610FA}" type="presParOf" srcId="{48554C8B-174A-40E6-BDE5-8198B8C66DB0}" destId="{9E57CD43-00DF-4DA3-9079-3103DF856DDB}" srcOrd="2" destOrd="0" presId="urn:microsoft.com/office/officeart/2005/8/layout/hProcess4"/>
    <dgm:cxn modelId="{754E6255-3DD5-4B75-8171-B1580ADA965F}" type="presParOf" srcId="{48554C8B-174A-40E6-BDE5-8198B8C66DB0}" destId="{63E14949-44F2-48F4-B222-2475DA3365A8}" srcOrd="3" destOrd="0" presId="urn:microsoft.com/office/officeart/2005/8/layout/hProcess4"/>
    <dgm:cxn modelId="{B757347B-DEB9-4E2F-BB1F-89A163A67E7B}" type="presParOf" srcId="{48554C8B-174A-40E6-BDE5-8198B8C66DB0}" destId="{1325BA23-A358-4B6B-9014-8ABD3FDD221C}" srcOrd="4" destOrd="0" presId="urn:microsoft.com/office/officeart/2005/8/layout/hProcess4"/>
    <dgm:cxn modelId="{166CE2C0-4972-4C76-A7D5-413201A4E16D}" type="presParOf" srcId="{A4EEA209-0DF8-4925-982D-02C6E5CF792C}" destId="{9313A6CA-DEAD-4F50-B4FD-65141976C550}" srcOrd="3" destOrd="0" presId="urn:microsoft.com/office/officeart/2005/8/layout/hProcess4"/>
    <dgm:cxn modelId="{E07BBD57-9CB0-4E42-B80E-1CB8800FD678}" type="presParOf" srcId="{A4EEA209-0DF8-4925-982D-02C6E5CF792C}" destId="{A66F1430-3FBD-4CA7-A4E2-AABBE71E9E7F}" srcOrd="4" destOrd="0" presId="urn:microsoft.com/office/officeart/2005/8/layout/hProcess4"/>
    <dgm:cxn modelId="{CB2B7D02-A472-4D89-B429-414D3454CAA2}" type="presParOf" srcId="{A66F1430-3FBD-4CA7-A4E2-AABBE71E9E7F}" destId="{0C8D55B9-4710-410B-9FBA-68796CAD2D82}" srcOrd="0" destOrd="0" presId="urn:microsoft.com/office/officeart/2005/8/layout/hProcess4"/>
    <dgm:cxn modelId="{2CEA5432-3100-4EAF-9E9B-D13D735B0D36}" type="presParOf" srcId="{A66F1430-3FBD-4CA7-A4E2-AABBE71E9E7F}" destId="{4B9419DE-8D9E-4A04-B7F7-87879E2DA135}" srcOrd="1" destOrd="0" presId="urn:microsoft.com/office/officeart/2005/8/layout/hProcess4"/>
    <dgm:cxn modelId="{D75CA8B9-7B4D-4FFF-B2A1-27F20961D874}" type="presParOf" srcId="{A66F1430-3FBD-4CA7-A4E2-AABBE71E9E7F}" destId="{EFC93693-2D2B-44B1-A457-4B8166ECA6E3}" srcOrd="2" destOrd="0" presId="urn:microsoft.com/office/officeart/2005/8/layout/hProcess4"/>
    <dgm:cxn modelId="{9364451F-0B49-434D-995C-C94C35589CE4}" type="presParOf" srcId="{A66F1430-3FBD-4CA7-A4E2-AABBE71E9E7F}" destId="{851637FC-519B-43FD-A642-64363FE0010E}" srcOrd="3" destOrd="0" presId="urn:microsoft.com/office/officeart/2005/8/layout/hProcess4"/>
    <dgm:cxn modelId="{F0620F42-9A7B-4A7D-8BA4-27600CC5EE0D}" type="presParOf" srcId="{A66F1430-3FBD-4CA7-A4E2-AABBE71E9E7F}" destId="{40D70735-0C1B-4FA8-909C-DA2DDA1F066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9B146-3DDA-4786-8657-994A80D3DC03}">
      <dsp:nvSpPr>
        <dsp:cNvPr id="0" name=""/>
        <dsp:cNvSpPr/>
      </dsp:nvSpPr>
      <dsp:spPr>
        <a:xfrm rot="5400000">
          <a:off x="4975663" y="-1855541"/>
          <a:ext cx="1240928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создание конкурентных и стратегических преимуществ внешнему по отношению к России субъекту угрозы, нарушение паритета в его пользу без непосредственного воздействия на потенциал обеспечения безопасности России</a:t>
          </a:r>
          <a:endParaRPr lang="ru-RU" sz="1500" kern="1200" dirty="0"/>
        </a:p>
      </dsp:txBody>
      <dsp:txXfrm rot="-5400000">
        <a:off x="2962656" y="218043"/>
        <a:ext cx="5206367" cy="1119774"/>
      </dsp:txXfrm>
    </dsp:sp>
    <dsp:sp modelId="{B16DDE60-7512-4741-9C6B-1F41F17DF792}">
      <dsp:nvSpPr>
        <dsp:cNvPr id="0" name=""/>
        <dsp:cNvSpPr/>
      </dsp:nvSpPr>
      <dsp:spPr>
        <a:xfrm>
          <a:off x="0" y="2350"/>
          <a:ext cx="2962656" cy="15511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опережение</a:t>
          </a:r>
          <a:endParaRPr lang="ru-RU" sz="3200" kern="1200" dirty="0"/>
        </a:p>
      </dsp:txBody>
      <dsp:txXfrm>
        <a:off x="75721" y="78071"/>
        <a:ext cx="2811214" cy="1399719"/>
      </dsp:txXfrm>
    </dsp:sp>
    <dsp:sp modelId="{41A3088F-2D15-4335-9B9A-6D708E70EAD3}">
      <dsp:nvSpPr>
        <dsp:cNvPr id="0" name=""/>
        <dsp:cNvSpPr/>
      </dsp:nvSpPr>
      <dsp:spPr>
        <a:xfrm rot="5400000">
          <a:off x="4975663" y="-226821"/>
          <a:ext cx="1240928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разрешение внутренним субъектом России конфликта своих субъективных интересов и интересов России (общества в целом) в свою пользу, не считаясь с интересами России (общества в целом);</a:t>
          </a:r>
          <a:endParaRPr lang="ru-RU" sz="1500" kern="1200" dirty="0"/>
        </a:p>
      </dsp:txBody>
      <dsp:txXfrm rot="-5400000">
        <a:off x="2962656" y="1846763"/>
        <a:ext cx="5206367" cy="1119774"/>
      </dsp:txXfrm>
    </dsp:sp>
    <dsp:sp modelId="{0C7624EA-0B63-44F7-9A99-B355584D7767}">
      <dsp:nvSpPr>
        <dsp:cNvPr id="0" name=""/>
        <dsp:cNvSpPr/>
      </dsp:nvSpPr>
      <dsp:spPr>
        <a:xfrm>
          <a:off x="0" y="1631069"/>
          <a:ext cx="2962656" cy="15511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эгоизм</a:t>
          </a:r>
          <a:endParaRPr lang="ru-RU" sz="3200" kern="1200" dirty="0"/>
        </a:p>
      </dsp:txBody>
      <dsp:txXfrm>
        <a:off x="75721" y="1706790"/>
        <a:ext cx="2811214" cy="1399719"/>
      </dsp:txXfrm>
    </dsp:sp>
    <dsp:sp modelId="{78603C08-D909-4993-B67F-B668C969DBB5}">
      <dsp:nvSpPr>
        <dsp:cNvPr id="0" name=""/>
        <dsp:cNvSpPr/>
      </dsp:nvSpPr>
      <dsp:spPr>
        <a:xfrm rot="5400000">
          <a:off x="4975663" y="1401897"/>
          <a:ext cx="1240928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преследование цели нанесения ущерба России</a:t>
          </a:r>
          <a:endParaRPr lang="ru-RU" sz="1500" kern="1200" dirty="0"/>
        </a:p>
      </dsp:txBody>
      <dsp:txXfrm rot="-5400000">
        <a:off x="2962656" y="3475482"/>
        <a:ext cx="5206367" cy="1119774"/>
      </dsp:txXfrm>
    </dsp:sp>
    <dsp:sp modelId="{B1BFCAD5-D5F8-4A6D-BF90-CAA069FC29DA}">
      <dsp:nvSpPr>
        <dsp:cNvPr id="0" name=""/>
        <dsp:cNvSpPr/>
      </dsp:nvSpPr>
      <dsp:spPr>
        <a:xfrm>
          <a:off x="0" y="3259788"/>
          <a:ext cx="2962656" cy="15511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злонамерен-</a:t>
          </a:r>
          <a:r>
            <a:rPr lang="ru-RU" sz="3200" kern="1200" dirty="0" err="1" smtClean="0"/>
            <a:t>ность</a:t>
          </a:r>
          <a:endParaRPr lang="ru-RU" sz="32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ошибки</a:t>
          </a:r>
          <a:endParaRPr lang="ru-RU" sz="3200" kern="1200" dirty="0"/>
        </a:p>
      </dsp:txBody>
      <dsp:txXfrm>
        <a:off x="75721" y="3335509"/>
        <a:ext cx="2811214" cy="13997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1ECFA5-3B13-4A25-89A8-D7ECF0FB618E}">
      <dsp:nvSpPr>
        <dsp:cNvPr id="0" name=""/>
        <dsp:cNvSpPr/>
      </dsp:nvSpPr>
      <dsp:spPr>
        <a:xfrm>
          <a:off x="3352" y="730279"/>
          <a:ext cx="2271817" cy="33797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общественные цели экономического характера заменяются групповыми или корпоративными интересами</a:t>
          </a:r>
          <a:endParaRPr lang="ru-RU" sz="1600" kern="1200" dirty="0"/>
        </a:p>
      </dsp:txBody>
      <dsp:txXfrm>
        <a:off x="69891" y="796818"/>
        <a:ext cx="2138739" cy="2522435"/>
      </dsp:txXfrm>
    </dsp:sp>
    <dsp:sp modelId="{22592630-0632-44B8-B589-AF694BDED97F}">
      <dsp:nvSpPr>
        <dsp:cNvPr id="0" name=""/>
        <dsp:cNvSpPr/>
      </dsp:nvSpPr>
      <dsp:spPr>
        <a:xfrm>
          <a:off x="1360620" y="1853337"/>
          <a:ext cx="2443449" cy="2443449"/>
        </a:xfrm>
        <a:prstGeom prst="leftCircularArrow">
          <a:avLst>
            <a:gd name="adj1" fmla="val 2794"/>
            <a:gd name="adj2" fmla="val 340928"/>
            <a:gd name="adj3" fmla="val 2573997"/>
            <a:gd name="adj4" fmla="val 9482047"/>
            <a:gd name="adj5" fmla="val 326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91EDE-2695-485D-BFBB-59FFC9C84E1B}">
      <dsp:nvSpPr>
        <dsp:cNvPr id="0" name=""/>
        <dsp:cNvSpPr/>
      </dsp:nvSpPr>
      <dsp:spPr>
        <a:xfrm>
          <a:off x="508201" y="3209687"/>
          <a:ext cx="2019392" cy="2947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516832" y="3218318"/>
        <a:ext cx="2002130" cy="277439"/>
      </dsp:txXfrm>
    </dsp:sp>
    <dsp:sp modelId="{698D2C8F-769D-4CA6-B914-7510F73876B7}">
      <dsp:nvSpPr>
        <dsp:cNvPr id="0" name=""/>
        <dsp:cNvSpPr/>
      </dsp:nvSpPr>
      <dsp:spPr>
        <a:xfrm>
          <a:off x="2852679" y="732593"/>
          <a:ext cx="2271817" cy="33751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трансформация экономических отношений</a:t>
          </a:r>
          <a:endParaRPr lang="ru-RU" sz="1600" kern="1200" dirty="0"/>
        </a:p>
      </dsp:txBody>
      <dsp:txXfrm>
        <a:off x="2919218" y="1522371"/>
        <a:ext cx="2138739" cy="2518799"/>
      </dsp:txXfrm>
    </dsp:sp>
    <dsp:sp modelId="{9313A6CA-DEAD-4F50-B4FD-65141976C550}">
      <dsp:nvSpPr>
        <dsp:cNvPr id="0" name=""/>
        <dsp:cNvSpPr/>
      </dsp:nvSpPr>
      <dsp:spPr>
        <a:xfrm>
          <a:off x="4181678" y="440700"/>
          <a:ext cx="2804394" cy="2804394"/>
        </a:xfrm>
        <a:prstGeom prst="circularArrow">
          <a:avLst>
            <a:gd name="adj1" fmla="val 2434"/>
            <a:gd name="adj2" fmla="val 294575"/>
            <a:gd name="adj3" fmla="val 19173621"/>
            <a:gd name="adj4" fmla="val 12219218"/>
            <a:gd name="adj5" fmla="val 28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14949-44F2-48F4-B222-2475DA3365A8}">
      <dsp:nvSpPr>
        <dsp:cNvPr id="0" name=""/>
        <dsp:cNvSpPr/>
      </dsp:nvSpPr>
      <dsp:spPr>
        <a:xfrm>
          <a:off x="3357527" y="1309999"/>
          <a:ext cx="2019392" cy="3465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>
        <a:off x="3367677" y="1320149"/>
        <a:ext cx="1999092" cy="326230"/>
      </dsp:txXfrm>
    </dsp:sp>
    <dsp:sp modelId="{4B9419DE-8D9E-4A04-B7F7-87879E2DA135}">
      <dsp:nvSpPr>
        <dsp:cNvPr id="0" name=""/>
        <dsp:cNvSpPr/>
      </dsp:nvSpPr>
      <dsp:spPr>
        <a:xfrm>
          <a:off x="5768706" y="732593"/>
          <a:ext cx="2271817" cy="33751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незаконные распределение и присвоение результатов общественного производства, игнорирование интересов государства, </a:t>
          </a:r>
          <a:r>
            <a:rPr lang="ru-RU" sz="1600" kern="1200" dirty="0" err="1" smtClean="0"/>
            <a:t>предпринимателей,п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отребителей</a:t>
          </a:r>
          <a:endParaRPr lang="ru-RU" sz="1600" kern="1200" dirty="0"/>
        </a:p>
      </dsp:txBody>
      <dsp:txXfrm>
        <a:off x="5835245" y="799132"/>
        <a:ext cx="2138739" cy="2518799"/>
      </dsp:txXfrm>
    </dsp:sp>
    <dsp:sp modelId="{851637FC-519B-43FD-A642-64363FE0010E}">
      <dsp:nvSpPr>
        <dsp:cNvPr id="0" name=""/>
        <dsp:cNvSpPr/>
      </dsp:nvSpPr>
      <dsp:spPr>
        <a:xfrm>
          <a:off x="6206854" y="3280761"/>
          <a:ext cx="2019392" cy="1525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 dirty="0"/>
        </a:p>
      </dsp:txBody>
      <dsp:txXfrm>
        <a:off x="6211322" y="3285229"/>
        <a:ext cx="2010456" cy="143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CBFC-4FF3-4616-B264-6C9683897F17}" type="datetimeFigureOut">
              <a:rPr lang="ru-RU" smtClean="0"/>
              <a:pPr/>
              <a:t>29.09.2021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8FAA-F0FA-4682-B209-B6D9035D6B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307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CBFC-4FF3-4616-B264-6C9683897F17}" type="datetimeFigureOut">
              <a:rPr lang="ru-RU" smtClean="0"/>
              <a:pPr/>
              <a:t>29.09.2021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8FAA-F0FA-4682-B209-B6D9035D6B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772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CBFC-4FF3-4616-B264-6C9683897F17}" type="datetimeFigureOut">
              <a:rPr lang="ru-RU" smtClean="0"/>
              <a:pPr/>
              <a:t>29.09.2021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8FAA-F0FA-4682-B209-B6D9035D6B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0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CBFC-4FF3-4616-B264-6C9683897F17}" type="datetimeFigureOut">
              <a:rPr lang="ru-RU" smtClean="0"/>
              <a:pPr/>
              <a:t>29.09.2021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8FAA-F0FA-4682-B209-B6D9035D6B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283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CBFC-4FF3-4616-B264-6C9683897F17}" type="datetimeFigureOut">
              <a:rPr lang="ru-RU" smtClean="0"/>
              <a:pPr/>
              <a:t>29.09.2021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8FAA-F0FA-4682-B209-B6D9035D6B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023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CBFC-4FF3-4616-B264-6C9683897F17}" type="datetimeFigureOut">
              <a:rPr lang="ru-RU" smtClean="0"/>
              <a:pPr/>
              <a:t>29.09.2021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8FAA-F0FA-4682-B209-B6D9035D6B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822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CBFC-4FF3-4616-B264-6C9683897F17}" type="datetimeFigureOut">
              <a:rPr lang="ru-RU" smtClean="0"/>
              <a:pPr/>
              <a:t>29.09.2021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8FAA-F0FA-4682-B209-B6D9035D6B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16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CBFC-4FF3-4616-B264-6C9683897F17}" type="datetimeFigureOut">
              <a:rPr lang="ru-RU" smtClean="0"/>
              <a:pPr/>
              <a:t>29.09.2021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8FAA-F0FA-4682-B209-B6D9035D6B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91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CBFC-4FF3-4616-B264-6C9683897F17}" type="datetimeFigureOut">
              <a:rPr lang="ru-RU" smtClean="0"/>
              <a:pPr/>
              <a:t>29.09.2021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8FAA-F0FA-4682-B209-B6D9035D6B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952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CBFC-4FF3-4616-B264-6C9683897F17}" type="datetimeFigureOut">
              <a:rPr lang="ru-RU" smtClean="0"/>
              <a:pPr/>
              <a:t>29.09.2021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8FAA-F0FA-4682-B209-B6D9035D6B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020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CBFC-4FF3-4616-B264-6C9683897F17}" type="datetimeFigureOut">
              <a:rPr lang="ru-RU" smtClean="0"/>
              <a:pPr/>
              <a:t>29.09.2021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8FAA-F0FA-4682-B209-B6D9035D6B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584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ACBFC-4FF3-4616-B264-6C9683897F17}" type="datetimeFigureOut">
              <a:rPr lang="ru-RU" smtClean="0"/>
              <a:pPr/>
              <a:t>29.09.2021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78FAA-F0FA-4682-B209-B6D9035D6B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64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login.consultant.ru/link/?req=doc&amp;base=RZR&amp;n=349294&amp;date=17.09.2020&amp;dst=101023&amp;fld=134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login.consultant.ru/link/?req=doc&amp;base=RZR&amp;n=349294&amp;date=17.09.2020&amp;dst=103380&amp;fld=134" TargetMode="External"/><Relationship Id="rId2" Type="http://schemas.openxmlformats.org/officeDocument/2006/relationships/hyperlink" Target="http://login.consultant.ru/link/?req=doc&amp;base=RZR&amp;n=349294&amp;date=17.09.2020&amp;dst=101023&amp;fld=13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login.consultant.ru/link/?req=doc&amp;base=RZR&amp;n=349294&amp;date=17.09.2020&amp;dst=1309&amp;fld=134" TargetMode="External"/><Relationship Id="rId5" Type="http://schemas.openxmlformats.org/officeDocument/2006/relationships/hyperlink" Target="http://login.consultant.ru/link/?req=doc&amp;base=RZR&amp;n=349294&amp;date=17.09.2020&amp;dst=2312&amp;fld=134" TargetMode="External"/><Relationship Id="rId4" Type="http://schemas.openxmlformats.org/officeDocument/2006/relationships/hyperlink" Target="http://login.consultant.ru/link/?req=doc&amp;base=RZR&amp;n=349294&amp;date=17.09.2020&amp;dst=2307&amp;fld=134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512167"/>
          </a:xfrm>
        </p:spPr>
        <p:txBody>
          <a:bodyPr>
            <a:normAutofit fontScale="90000"/>
          </a:bodyPr>
          <a:lstStyle/>
          <a:p>
            <a:r>
              <a:rPr lang="ru-RU" sz="3200" b="1" i="0" u="none" strike="noStrike" baseline="0" dirty="0" smtClean="0">
                <a:latin typeface="TimesNewRoman,Bold"/>
              </a:rPr>
              <a:t>Лекция 3. </a:t>
            </a:r>
            <a:br>
              <a:rPr lang="ru-RU" sz="3200" b="1" i="0" u="none" strike="noStrike" baseline="0" dirty="0" smtClean="0">
                <a:latin typeface="TimesNewRoman,Bold"/>
              </a:rPr>
            </a:br>
            <a:r>
              <a:rPr lang="ru-RU" sz="3200" b="1" i="0" u="none" strike="noStrike" baseline="0" dirty="0" smtClean="0">
                <a:latin typeface="TimesNewRoman,Bold"/>
              </a:rPr>
              <a:t>УГРОЗЫ ЭКОНОМИЧЕСКОЙ БЕЗОПАСНОСТИ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7088832" cy="3960440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ru-RU" sz="2800" dirty="0" smtClean="0"/>
              <a:t>Классификация угроз экономической безопасности</a:t>
            </a:r>
          </a:p>
          <a:p>
            <a:pPr marL="514350" indent="-514350" algn="just">
              <a:buAutoNum type="arabicPeriod"/>
            </a:pPr>
            <a:r>
              <a:rPr lang="ru-RU" sz="2800" dirty="0" smtClean="0"/>
              <a:t>Угрозы экономической безопасности РФ</a:t>
            </a:r>
          </a:p>
          <a:p>
            <a:pPr marL="514350" indent="-514350" algn="just">
              <a:buAutoNum type="arabicPeriod"/>
            </a:pPr>
            <a:r>
              <a:rPr lang="ru-RU" sz="2800" dirty="0" smtClean="0"/>
              <a:t>Криминализация экономических отношений как угроза экономической безопасности</a:t>
            </a:r>
          </a:p>
          <a:p>
            <a:pPr marL="514350" indent="-514350" algn="just">
              <a:buAutoNum type="arabicPeriod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4036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По характеру мотивации </a:t>
            </a:r>
            <a:r>
              <a:rPr lang="ru-RU" sz="3200" dirty="0"/>
              <a:t>угрозы можно </a:t>
            </a:r>
            <a:r>
              <a:rPr lang="ru-RU" sz="3200" dirty="0" smtClean="0"/>
              <a:t>разделить:</a:t>
            </a:r>
            <a:endParaRPr lang="ru-RU" sz="32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9635857"/>
              </p:ext>
            </p:extLst>
          </p:nvPr>
        </p:nvGraphicFramePr>
        <p:xfrm>
          <a:off x="468313" y="1341438"/>
          <a:ext cx="8229600" cy="481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433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По природе воздействия </a:t>
            </a:r>
            <a:r>
              <a:rPr lang="ru-RU" sz="2800" b="1" dirty="0"/>
              <a:t>рисковые события </a:t>
            </a:r>
            <a:r>
              <a:rPr lang="ru-RU" sz="2800" dirty="0"/>
              <a:t>могут быть разделены следующим образом: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физическое </a:t>
            </a:r>
            <a:r>
              <a:rPr lang="ru-RU" dirty="0"/>
              <a:t>воздействие на ресурсы - </a:t>
            </a:r>
            <a:r>
              <a:rPr lang="ru-RU" b="1" dirty="0"/>
              <a:t>уничтожение</a:t>
            </a:r>
            <a:r>
              <a:rPr lang="ru-RU" dirty="0"/>
              <a:t>;</a:t>
            </a:r>
          </a:p>
          <a:p>
            <a:r>
              <a:rPr lang="ru-RU" dirty="0" smtClean="0"/>
              <a:t>нецелевое </a:t>
            </a:r>
            <a:r>
              <a:rPr lang="ru-RU" dirty="0"/>
              <a:t>использование ресурсов (в том числе утечка кадров и капиталов) - </a:t>
            </a:r>
            <a:r>
              <a:rPr lang="ru-RU" b="1" dirty="0"/>
              <a:t>расхищение</a:t>
            </a:r>
            <a:r>
              <a:rPr lang="ru-RU" dirty="0"/>
              <a:t>;</a:t>
            </a:r>
          </a:p>
          <a:p>
            <a:r>
              <a:rPr lang="ru-RU" dirty="0" smtClean="0"/>
              <a:t>изменение </a:t>
            </a:r>
            <a:r>
              <a:rPr lang="ru-RU" dirty="0"/>
              <a:t>рыночной конъюнктуры;</a:t>
            </a:r>
          </a:p>
          <a:p>
            <a:r>
              <a:rPr lang="ru-RU" dirty="0" smtClean="0"/>
              <a:t>нарушение </a:t>
            </a:r>
            <a:r>
              <a:rPr lang="ru-RU" dirty="0"/>
              <a:t>институциональных (формальных и неформальных) отношений - нарушение связей</a:t>
            </a:r>
            <a:r>
              <a:rPr lang="ru-RU" dirty="0" smtClean="0"/>
              <a:t>;</a:t>
            </a:r>
          </a:p>
          <a:p>
            <a:r>
              <a:rPr lang="ru-RU" dirty="0"/>
              <a:t>перехват управления, подмена целей и смыслов экономической деятельности, дезинформация, внедрение в коммуникационное и регламентное пространство симулякров, остановка деятельности - дезорганизация.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231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Autofit/>
          </a:bodyPr>
          <a:lstStyle/>
          <a:p>
            <a:pPr marL="514350" lvl="0" indent="-514350">
              <a:spcBef>
                <a:spcPct val="20000"/>
              </a:spcBef>
            </a:pPr>
            <a:r>
              <a:rPr lang="ru-RU" sz="3200" dirty="0" smtClean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/>
            </a:r>
            <a:br>
              <a:rPr lang="ru-RU" sz="3200" dirty="0" smtClean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</a:br>
            <a:r>
              <a:rPr lang="ru-RU" sz="3200" dirty="0" smtClean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2. Угрозы </a:t>
            </a:r>
            <a:r>
              <a:rPr lang="ru-RU" sz="3200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экономической безопасности РФ</a:t>
            </a:r>
            <a:br>
              <a:rPr lang="ru-RU" sz="3200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Стратегия национальной безопасности к числу наиболее </a:t>
            </a:r>
            <a:r>
              <a:rPr lang="ru-RU" dirty="0" smtClean="0"/>
              <a:t>вероятных </a:t>
            </a:r>
            <a:r>
              <a:rPr lang="ru-RU" dirty="0"/>
              <a:t>угроз относит:</a:t>
            </a:r>
          </a:p>
          <a:p>
            <a:pPr marL="0" indent="0" algn="just">
              <a:buNone/>
            </a:pPr>
            <a:r>
              <a:rPr lang="ru-RU" b="1" dirty="0" smtClean="0"/>
              <a:t>1.Увеличение имущественной дифференциации </a:t>
            </a:r>
            <a:r>
              <a:rPr lang="ru-RU" b="1" dirty="0"/>
              <a:t>населения и </a:t>
            </a:r>
            <a:r>
              <a:rPr lang="ru-RU" b="1" dirty="0" smtClean="0"/>
              <a:t>повышение </a:t>
            </a:r>
            <a:r>
              <a:rPr lang="ru-RU" b="1" dirty="0"/>
              <a:t>уровня </a:t>
            </a:r>
            <a:r>
              <a:rPr lang="ru-RU" b="1" dirty="0" smtClean="0"/>
              <a:t>бедности:</a:t>
            </a:r>
          </a:p>
          <a:p>
            <a:pPr marL="0" indent="0" algn="just">
              <a:buNone/>
            </a:pPr>
            <a:r>
              <a:rPr lang="ru-RU" dirty="0"/>
              <a:t>– расслоение общества на узкий круг богатых и </a:t>
            </a:r>
            <a:r>
              <a:rPr lang="ru-RU" dirty="0" smtClean="0"/>
              <a:t>преобладающую массу </a:t>
            </a:r>
            <a:r>
              <a:rPr lang="ru-RU" dirty="0"/>
              <a:t>бедных, не уверенных в своем будущем людей;</a:t>
            </a:r>
          </a:p>
          <a:p>
            <a:pPr marL="0" indent="0" algn="just">
              <a:buNone/>
            </a:pPr>
            <a:r>
              <a:rPr lang="ru-RU" dirty="0"/>
              <a:t>– увеличение доли бедных слоев населения в городе по </a:t>
            </a:r>
            <a:r>
              <a:rPr lang="ru-RU" dirty="0" smtClean="0"/>
              <a:t>сравнению </a:t>
            </a:r>
            <a:r>
              <a:rPr lang="ru-RU" dirty="0"/>
              <a:t>с </a:t>
            </a:r>
            <a:r>
              <a:rPr lang="ru-RU" dirty="0" smtClean="0"/>
              <a:t>деревней</a:t>
            </a:r>
          </a:p>
          <a:p>
            <a:pPr marL="0" indent="0" algn="just">
              <a:buNone/>
            </a:pPr>
            <a:r>
              <a:rPr lang="ru-RU" dirty="0"/>
              <a:t>– рост безработицы, что может привести к социальным конфликтам;</a:t>
            </a:r>
          </a:p>
          <a:p>
            <a:pPr marL="0" indent="0" algn="just">
              <a:buNone/>
            </a:pPr>
            <a:r>
              <a:rPr lang="ru-RU" dirty="0"/>
              <a:t>– задержка выплаты заработной платы, остановка предприятий</a:t>
            </a:r>
          </a:p>
        </p:txBody>
      </p:sp>
    </p:spTree>
    <p:extLst>
      <p:ext uri="{BB962C8B-B14F-4D97-AF65-F5344CB8AC3E}">
        <p14:creationId xmlns:p14="http://schemas.microsoft.com/office/powerpoint/2010/main" val="290449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72608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2. </a:t>
            </a:r>
            <a:r>
              <a:rPr lang="ru-RU" b="1" dirty="0" err="1" smtClean="0"/>
              <a:t>Деформированность</a:t>
            </a:r>
            <a:r>
              <a:rPr lang="ru-RU" b="1" dirty="0" smtClean="0"/>
              <a:t>  </a:t>
            </a:r>
            <a:r>
              <a:rPr lang="ru-RU" b="1" dirty="0"/>
              <a:t>структуры российской экономики, </a:t>
            </a:r>
            <a:r>
              <a:rPr lang="ru-RU" b="1" dirty="0" smtClean="0"/>
              <a:t>обусловленная </a:t>
            </a:r>
            <a:r>
              <a:rPr lang="ru-RU" b="1" dirty="0"/>
              <a:t>такими факторами, как:</a:t>
            </a:r>
          </a:p>
          <a:p>
            <a:pPr marL="0" indent="0" algn="just">
              <a:buNone/>
            </a:pPr>
            <a:r>
              <a:rPr lang="ru-RU" dirty="0"/>
              <a:t>– усиление топливно-сырьевой направленности экономики;</a:t>
            </a:r>
          </a:p>
          <a:p>
            <a:pPr marL="0" indent="0" algn="just">
              <a:buNone/>
            </a:pPr>
            <a:r>
              <a:rPr lang="ru-RU" dirty="0"/>
              <a:t>– отставание разведки запасов полезных ископаемых от их </a:t>
            </a:r>
            <a:r>
              <a:rPr lang="ru-RU" dirty="0" smtClean="0"/>
              <a:t>добычи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– низкая конкурентоспособность продукции большинства </a:t>
            </a:r>
            <a:r>
              <a:rPr lang="ru-RU" dirty="0" smtClean="0"/>
              <a:t>отечественных </a:t>
            </a:r>
            <a:r>
              <a:rPr lang="ru-RU" dirty="0"/>
              <a:t>предприятий;</a:t>
            </a:r>
          </a:p>
          <a:p>
            <a:pPr marL="0" indent="0" algn="just">
              <a:buNone/>
            </a:pPr>
            <a:r>
              <a:rPr lang="ru-RU" dirty="0"/>
              <a:t>– свертывание производства в жизненно важных отраслях </a:t>
            </a:r>
            <a:r>
              <a:rPr lang="ru-RU" dirty="0" smtClean="0"/>
              <a:t>обрабатывающей </a:t>
            </a:r>
            <a:r>
              <a:rPr lang="ru-RU" dirty="0"/>
              <a:t>промышленности, прежде всего в машиностроении;</a:t>
            </a:r>
          </a:p>
          <a:p>
            <a:pPr marL="0" indent="0" algn="just">
              <a:buNone/>
            </a:pPr>
            <a:r>
              <a:rPr lang="ru-RU" dirty="0"/>
              <a:t>– снижение результативности, разрушение </a:t>
            </a:r>
            <a:r>
              <a:rPr lang="ru-RU" dirty="0" smtClean="0"/>
              <a:t>технологического единства </a:t>
            </a:r>
            <a:r>
              <a:rPr lang="ru-RU" dirty="0"/>
              <a:t>научных исследований и разработок, распад </a:t>
            </a:r>
            <a:r>
              <a:rPr lang="ru-RU" dirty="0" smtClean="0"/>
              <a:t>сложившихся научных </a:t>
            </a:r>
            <a:r>
              <a:rPr lang="ru-RU" dirty="0"/>
              <a:t>коллективов и на этой основе подрыв </a:t>
            </a:r>
            <a:r>
              <a:rPr lang="ru-RU" dirty="0" smtClean="0"/>
              <a:t>научно-технического потенциала </a:t>
            </a:r>
            <a:r>
              <a:rPr lang="ru-RU" dirty="0"/>
              <a:t>России;</a:t>
            </a:r>
          </a:p>
          <a:p>
            <a:pPr marL="0" indent="0" algn="just">
              <a:buNone/>
            </a:pPr>
            <a:r>
              <a:rPr lang="ru-RU" dirty="0"/>
              <a:t>– завоевание иностранными фирмами внутреннего рынка </a:t>
            </a:r>
            <a:r>
              <a:rPr lang="ru-RU" dirty="0" smtClean="0"/>
              <a:t>России </a:t>
            </a:r>
            <a:r>
              <a:rPr lang="ru-RU" dirty="0"/>
              <a:t>по многим видам товаров народного потребления;</a:t>
            </a:r>
          </a:p>
          <a:p>
            <a:pPr marL="0" indent="0" algn="just">
              <a:buNone/>
            </a:pPr>
            <a:r>
              <a:rPr lang="ru-RU" dirty="0"/>
              <a:t>– приобретение иностранными фирмами российских </a:t>
            </a:r>
            <a:r>
              <a:rPr lang="ru-RU" dirty="0" smtClean="0"/>
              <a:t>предприятий </a:t>
            </a:r>
            <a:r>
              <a:rPr lang="ru-RU" dirty="0"/>
              <a:t>в целях вытеснения отечественной продукции как с </a:t>
            </a:r>
            <a:r>
              <a:rPr lang="ru-RU" dirty="0" smtClean="0"/>
              <a:t>внешнего рынка</a:t>
            </a:r>
            <a:r>
              <a:rPr lang="ru-RU" dirty="0"/>
              <a:t>, так и с внутреннего;</a:t>
            </a:r>
          </a:p>
          <a:p>
            <a:pPr marL="0" indent="0" algn="just">
              <a:buNone/>
            </a:pPr>
            <a:r>
              <a:rPr lang="ru-RU" dirty="0"/>
              <a:t>– рост внешнего долга России и связанное с этим </a:t>
            </a:r>
            <a:r>
              <a:rPr lang="ru-RU" dirty="0" smtClean="0"/>
              <a:t>увеличение расходов </a:t>
            </a:r>
            <a:r>
              <a:rPr lang="ru-RU" dirty="0"/>
              <a:t>бюджета на его погашение.</a:t>
            </a:r>
          </a:p>
        </p:txBody>
      </p:sp>
    </p:spTree>
    <p:extLst>
      <p:ext uri="{BB962C8B-B14F-4D97-AF65-F5344CB8AC3E}">
        <p14:creationId xmlns:p14="http://schemas.microsoft.com/office/powerpoint/2010/main" val="423661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3. Возрастание неравномерности </a:t>
            </a:r>
            <a:r>
              <a:rPr lang="ru-RU" b="1" dirty="0" smtClean="0"/>
              <a:t>социально-экономического развития </a:t>
            </a:r>
            <a:r>
              <a:rPr lang="ru-RU" b="1" dirty="0"/>
              <a:t>регионов.</a:t>
            </a:r>
          </a:p>
          <a:p>
            <a:pPr marL="0" indent="0">
              <a:buNone/>
            </a:pPr>
            <a:r>
              <a:rPr lang="ru-RU" dirty="0"/>
              <a:t>Важнейшими факторами этой угрозы являются:</a:t>
            </a:r>
          </a:p>
          <a:p>
            <a:pPr marL="0" indent="0" algn="just">
              <a:buNone/>
            </a:pPr>
            <a:r>
              <a:rPr lang="ru-RU" dirty="0"/>
              <a:t>– объективно существующие различия в уровне </a:t>
            </a:r>
            <a:r>
              <a:rPr lang="ru-RU" dirty="0" smtClean="0"/>
              <a:t>социально-экономического </a:t>
            </a:r>
            <a:r>
              <a:rPr lang="ru-RU" dirty="0"/>
              <a:t>развития регионов, наличие депрессивных, </a:t>
            </a:r>
            <a:r>
              <a:rPr lang="ru-RU" dirty="0" smtClean="0"/>
              <a:t>кризисных </a:t>
            </a:r>
            <a:r>
              <a:rPr lang="ru-RU" dirty="0"/>
              <a:t>и отсталых в экономическом отношении районов на фоне </a:t>
            </a:r>
            <a:r>
              <a:rPr lang="ru-RU" dirty="0" smtClean="0"/>
              <a:t>структурных </a:t>
            </a:r>
            <a:r>
              <a:rPr lang="ru-RU" dirty="0"/>
              <a:t>сдвигов в промышленном производстве, </a:t>
            </a:r>
            <a:r>
              <a:rPr lang="ru-RU" dirty="0" smtClean="0"/>
              <a:t>сопровождающихся резким </a:t>
            </a:r>
            <a:r>
              <a:rPr lang="ru-RU" dirty="0"/>
              <a:t>уменьшением доли обрабатывающих </a:t>
            </a:r>
            <a:r>
              <a:rPr lang="ru-RU" dirty="0" smtClean="0"/>
              <a:t>отраслей;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</a:rPr>
              <a:t>– </a:t>
            </a:r>
            <a:r>
              <a:rPr lang="ru-RU" dirty="0">
                <a:latin typeface="TimesNewRoman"/>
              </a:rPr>
              <a:t>нарушение производственно</a:t>
            </a:r>
            <a:r>
              <a:rPr lang="ru-RU" dirty="0">
                <a:latin typeface="Times New Roman" panose="02020603050405020304" pitchFamily="18" charset="0"/>
              </a:rPr>
              <a:t>-</a:t>
            </a:r>
            <a:r>
              <a:rPr lang="ru-RU" dirty="0">
                <a:latin typeface="TimesNewRoman"/>
              </a:rPr>
              <a:t>технологических связей </a:t>
            </a:r>
            <a:r>
              <a:rPr lang="ru-RU" dirty="0" smtClean="0">
                <a:latin typeface="TimesNewRoman"/>
              </a:rPr>
              <a:t>между предприятиями </a:t>
            </a:r>
            <a:r>
              <a:rPr lang="ru-RU" dirty="0">
                <a:latin typeface="TimesNewRoman"/>
              </a:rPr>
              <a:t>отдельных регионов России</a:t>
            </a:r>
            <a:r>
              <a:rPr lang="ru-RU" dirty="0"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</a:rPr>
              <a:t>– </a:t>
            </a:r>
            <a:r>
              <a:rPr lang="ru-RU" dirty="0">
                <a:latin typeface="TimesNewRoman"/>
              </a:rPr>
              <a:t>увеличение разрыва в уровне производства национального </a:t>
            </a:r>
            <a:r>
              <a:rPr lang="ru-RU" dirty="0" smtClean="0">
                <a:latin typeface="TimesNewRoman"/>
              </a:rPr>
              <a:t>дохода </a:t>
            </a:r>
            <a:r>
              <a:rPr lang="ru-RU" dirty="0">
                <a:latin typeface="TimesNewRoman"/>
              </a:rPr>
              <a:t>на душу населения между отдельными субъектами </a:t>
            </a:r>
            <a:r>
              <a:rPr lang="ru-RU" dirty="0" smtClean="0">
                <a:latin typeface="TimesNewRoman"/>
              </a:rPr>
              <a:t>Российской Федерации</a:t>
            </a:r>
            <a:r>
              <a:rPr lang="ru-RU" dirty="0">
                <a:latin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133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dirty="0"/>
              <a:t>4. Криминализация общества и хозяйственной </a:t>
            </a:r>
            <a:r>
              <a:rPr lang="ru-RU" b="1" dirty="0" smtClean="0"/>
              <a:t>деятельности, вызванная </a:t>
            </a:r>
            <a:r>
              <a:rPr lang="ru-RU" b="1" dirty="0"/>
              <a:t>в основном такими факторами, как:</a:t>
            </a:r>
          </a:p>
          <a:p>
            <a:pPr marL="0" indent="0" algn="just">
              <a:buNone/>
            </a:pPr>
            <a:r>
              <a:rPr lang="ru-RU" dirty="0"/>
              <a:t>– рост безработицы, поскольку значительная часть </a:t>
            </a:r>
            <a:r>
              <a:rPr lang="ru-RU" dirty="0" smtClean="0"/>
              <a:t>преступлений </a:t>
            </a:r>
            <a:r>
              <a:rPr lang="ru-RU" dirty="0"/>
              <a:t>совершается лицами, не имеющими постоянного источника </a:t>
            </a:r>
            <a:r>
              <a:rPr lang="ru-RU" dirty="0" smtClean="0"/>
              <a:t>дохода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– ,,сращивание” части чиновников государственных органов </a:t>
            </a:r>
            <a:r>
              <a:rPr lang="ru-RU" dirty="0" smtClean="0"/>
              <a:t>с организованной </a:t>
            </a:r>
            <a:r>
              <a:rPr lang="ru-RU" dirty="0"/>
              <a:t>преступностью, возможность доступа </a:t>
            </a:r>
            <a:r>
              <a:rPr lang="ru-RU" dirty="0" smtClean="0"/>
              <a:t>криминальных структур </a:t>
            </a:r>
            <a:r>
              <a:rPr lang="ru-RU" dirty="0"/>
              <a:t>к управлению определенной частью производства и их </a:t>
            </a:r>
            <a:r>
              <a:rPr lang="ru-RU" dirty="0" smtClean="0"/>
              <a:t>проникновения </a:t>
            </a:r>
            <a:r>
              <a:rPr lang="ru-RU" dirty="0"/>
              <a:t>в различные властные структуры;</a:t>
            </a:r>
          </a:p>
          <a:p>
            <a:pPr marL="0" indent="0" algn="just">
              <a:buNone/>
            </a:pPr>
            <a:r>
              <a:rPr lang="ru-RU" dirty="0"/>
              <a:t>– ослабление системы государственного контроля, что </a:t>
            </a:r>
            <a:r>
              <a:rPr lang="ru-RU" dirty="0" smtClean="0"/>
              <a:t>привело к </a:t>
            </a:r>
            <a:r>
              <a:rPr lang="ru-RU" dirty="0"/>
              <a:t>расширению деятельности криминальных структур на </a:t>
            </a:r>
            <a:r>
              <a:rPr lang="ru-RU" dirty="0" smtClean="0"/>
              <a:t>внутреннем финансовом </a:t>
            </a:r>
            <a:r>
              <a:rPr lang="ru-RU" dirty="0"/>
              <a:t>рынке, в сфере приватизации, </a:t>
            </a:r>
            <a:r>
              <a:rPr lang="ru-RU" dirty="0" smtClean="0"/>
              <a:t>экспортно-импортных операций </a:t>
            </a:r>
            <a:r>
              <a:rPr lang="ru-RU" dirty="0"/>
              <a:t>и торговли.</a:t>
            </a:r>
          </a:p>
        </p:txBody>
      </p:sp>
    </p:spTree>
    <p:extLst>
      <p:ext uri="{BB962C8B-B14F-4D97-AF65-F5344CB8AC3E}">
        <p14:creationId xmlns:p14="http://schemas.microsoft.com/office/powerpoint/2010/main" val="386182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432048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1800" b="1" dirty="0">
                <a:solidFill>
                  <a:prstClr val="black"/>
                </a:solidFill>
                <a:latin typeface="TimesNewRoman"/>
                <a:ea typeface="+mn-ea"/>
                <a:cs typeface="+mn-cs"/>
              </a:rPr>
              <a:t>На теоретическом уровне в качестве основных рисков для Российской Федерации в экономической сфере обозначаются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rPr>
              <a:t>:</a:t>
            </a:r>
            <a:b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363272" cy="56166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</a:rPr>
              <a:t>– </a:t>
            </a:r>
            <a:r>
              <a:rPr lang="ru-RU" sz="2000" dirty="0">
                <a:latin typeface="TimesNewRoman"/>
              </a:rPr>
              <a:t>нерациональный выбор приоритетов и пропорций </a:t>
            </a:r>
            <a:r>
              <a:rPr lang="ru-RU" sz="2000" dirty="0" smtClean="0">
                <a:latin typeface="TimesNewRoman"/>
              </a:rPr>
              <a:t>развития экономики</a:t>
            </a:r>
            <a:r>
              <a:rPr lang="ru-RU" sz="2000" dirty="0">
                <a:latin typeface="Times New Roman" panose="02020603050405020304" pitchFamily="18" charset="0"/>
              </a:rPr>
              <a:t>, </a:t>
            </a:r>
            <a:r>
              <a:rPr lang="ru-RU" sz="2000" dirty="0">
                <a:latin typeface="TimesNewRoman"/>
              </a:rPr>
              <a:t>усиление структурной деформации экономики страны</a:t>
            </a:r>
            <a:r>
              <a:rPr lang="ru-RU" sz="2000" dirty="0"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</a:t>
            </a:r>
            <a:r>
              <a:rPr lang="ru-RU" sz="2000" dirty="0">
                <a:latin typeface="TimesNewRoman"/>
              </a:rPr>
              <a:t>криминализация экономики и утечка капитала из страны</a:t>
            </a:r>
            <a:r>
              <a:rPr lang="ru-RU" sz="2000" dirty="0"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</a:t>
            </a:r>
            <a:r>
              <a:rPr lang="ru-RU" sz="2000" dirty="0">
                <a:latin typeface="TimesNewRoman"/>
              </a:rPr>
              <a:t>снижение производственного потенциала и низкая </a:t>
            </a:r>
            <a:r>
              <a:rPr lang="ru-RU" sz="2000" dirty="0" smtClean="0">
                <a:latin typeface="TimesNewRoman"/>
              </a:rPr>
              <a:t>инвестиционная </a:t>
            </a:r>
            <a:r>
              <a:rPr lang="ru-RU" sz="2000" dirty="0">
                <a:latin typeface="TimesNewRoman"/>
              </a:rPr>
              <a:t>активность</a:t>
            </a:r>
            <a:r>
              <a:rPr lang="ru-RU" sz="2000" dirty="0" smtClean="0"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</a:t>
            </a:r>
            <a:r>
              <a:rPr lang="ru-RU" sz="2000" dirty="0">
                <a:latin typeface="TimesNewRoman"/>
              </a:rPr>
              <a:t>возможность энергетического кризиса</a:t>
            </a:r>
            <a:r>
              <a:rPr lang="ru-RU" sz="2000" dirty="0"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</a:t>
            </a:r>
            <a:r>
              <a:rPr lang="ru-RU" sz="2000" dirty="0">
                <a:latin typeface="TimesNewRoman"/>
              </a:rPr>
              <a:t>превышение пределов открытости национальной экономики </a:t>
            </a:r>
            <a:r>
              <a:rPr lang="ru-RU" sz="2000" dirty="0" smtClean="0">
                <a:latin typeface="TimesNewRoman"/>
              </a:rPr>
              <a:t>в условиях </a:t>
            </a:r>
            <a:r>
              <a:rPr lang="ru-RU" sz="2000" dirty="0">
                <a:latin typeface="TimesNewRoman"/>
              </a:rPr>
              <a:t>международной глобализации</a:t>
            </a:r>
            <a:r>
              <a:rPr lang="ru-RU" sz="2000" dirty="0"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</a:t>
            </a:r>
            <a:r>
              <a:rPr lang="ru-RU" sz="2000" dirty="0">
                <a:latin typeface="TimesNewRoman"/>
              </a:rPr>
              <a:t>неблагоприятная экономическая конъюнктура</a:t>
            </a:r>
            <a:r>
              <a:rPr lang="ru-RU" sz="2000" dirty="0">
                <a:latin typeface="Times New Roman" panose="02020603050405020304" pitchFamily="18" charset="0"/>
              </a:rPr>
              <a:t>, </a:t>
            </a:r>
            <a:r>
              <a:rPr lang="ru-RU" sz="2000" dirty="0">
                <a:latin typeface="TimesNewRoman"/>
              </a:rPr>
              <a:t>снижение </a:t>
            </a:r>
            <a:r>
              <a:rPr lang="ru-RU" sz="2000" dirty="0" smtClean="0">
                <a:latin typeface="TimesNewRoman"/>
              </a:rPr>
              <a:t>мировых </a:t>
            </a:r>
            <a:r>
              <a:rPr lang="ru-RU" sz="2000" dirty="0">
                <a:latin typeface="TimesNewRoman"/>
              </a:rPr>
              <a:t>цен на энергоносители</a:t>
            </a:r>
            <a:r>
              <a:rPr lang="ru-RU" sz="2000" dirty="0"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</a:t>
            </a:r>
            <a:r>
              <a:rPr lang="ru-RU" sz="2000" dirty="0">
                <a:latin typeface="TimesNewRoman"/>
              </a:rPr>
              <a:t>внешний долг</a:t>
            </a:r>
            <a:r>
              <a:rPr lang="ru-RU" sz="2000" dirty="0">
                <a:latin typeface="Times New Roman" panose="02020603050405020304" pitchFamily="18" charset="0"/>
              </a:rPr>
              <a:t>, </a:t>
            </a:r>
            <a:r>
              <a:rPr lang="ru-RU" sz="2000" dirty="0">
                <a:latin typeface="TimesNewRoman"/>
              </a:rPr>
              <a:t>создающий опасность обострения </a:t>
            </a:r>
            <a:r>
              <a:rPr lang="ru-RU" sz="2000" dirty="0" smtClean="0">
                <a:latin typeface="TimesNewRoman"/>
              </a:rPr>
              <a:t>финансового кризиса</a:t>
            </a:r>
            <a:r>
              <a:rPr lang="ru-RU" sz="2000" dirty="0"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</a:t>
            </a:r>
            <a:r>
              <a:rPr lang="ru-RU" sz="2000" dirty="0">
                <a:latin typeface="TimesNewRoman"/>
              </a:rPr>
              <a:t>низкая конкурентоспособность продукции</a:t>
            </a:r>
            <a:r>
              <a:rPr lang="ru-RU" sz="2000" dirty="0"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</a:t>
            </a:r>
            <a:r>
              <a:rPr lang="ru-RU" sz="2000" dirty="0">
                <a:latin typeface="TimesNewRoman"/>
              </a:rPr>
              <a:t>снижение объемов сельскохозяйственного производства</a:t>
            </a:r>
            <a:r>
              <a:rPr lang="ru-RU" sz="2000" dirty="0">
                <a:latin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NewRoman"/>
              </a:rPr>
              <a:t>потеря </a:t>
            </a:r>
            <a:r>
              <a:rPr lang="ru-RU" sz="2000" dirty="0">
                <a:latin typeface="TimesNewRoman"/>
              </a:rPr>
              <a:t>продовольственной независимости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7949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3. Криминализация экономических отношений как угроза экономической безопасности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Факторы криминализированной экономики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85859"/>
          <a:ext cx="8229600" cy="4840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72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b="1" dirty="0" smtClean="0"/>
              <a:t>На наличие криминализации в России указывают такие явления, как:</a:t>
            </a:r>
          </a:p>
          <a:p>
            <a:r>
              <a:rPr lang="ru-RU" dirty="0" smtClean="0"/>
              <a:t>нелегальная деятельность,</a:t>
            </a:r>
          </a:p>
          <a:p>
            <a:r>
              <a:rPr lang="ru-RU" dirty="0" smtClean="0"/>
              <a:t> устранение конкуренции на товарном рынке,</a:t>
            </a:r>
          </a:p>
          <a:p>
            <a:r>
              <a:rPr lang="ru-RU" dirty="0" smtClean="0"/>
              <a:t> установление твердо фиксированных цен,</a:t>
            </a:r>
          </a:p>
          <a:p>
            <a:r>
              <a:rPr lang="ru-RU" dirty="0" smtClean="0"/>
              <a:t>насильственное распределение рынка между продавцами, </a:t>
            </a:r>
          </a:p>
          <a:p>
            <a:r>
              <a:rPr lang="ru-RU" dirty="0" smtClean="0"/>
              <a:t>принудительное ограничение производства товаров, пользующихся потребительским спросом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Преступность в сфере экономической деятельности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r>
              <a:rPr lang="ru-RU" dirty="0" smtClean="0"/>
              <a:t>Теневая экономика РФ оценивается в 46 % ВВП ежегодно.</a:t>
            </a:r>
          </a:p>
          <a:p>
            <a:pPr algn="just"/>
            <a:r>
              <a:rPr lang="ru-RU" b="1" dirty="0"/>
              <a:t>Преступность в сфере экономической деятельности </a:t>
            </a:r>
            <a:r>
              <a:rPr lang="ru-RU" dirty="0"/>
              <a:t>- экономическая деятельность, осуществляемая в сфере предпринимательства (различных форм и видов бизнеса) его субъектами с использованием незаконных методов и преследующая цель достижения прибыли.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Классификация угроз экономической безопасности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i="0" u="none" strike="noStrike" baseline="0" dirty="0" smtClean="0">
                <a:latin typeface="Times New Roman"/>
              </a:rPr>
              <a:t>«</a:t>
            </a:r>
            <a:r>
              <a:rPr lang="ru-RU" b="1" dirty="0">
                <a:latin typeface="TimesNewRoman"/>
              </a:rPr>
              <a:t>У</a:t>
            </a:r>
            <a:r>
              <a:rPr lang="ru-RU" b="1" i="0" u="none" strike="noStrike" baseline="0" dirty="0" smtClean="0">
                <a:latin typeface="TimesNewRoman"/>
              </a:rPr>
              <a:t>гроза национальной безопасности</a:t>
            </a:r>
            <a:r>
              <a:rPr lang="ru-RU" b="1" i="0" u="none" strike="noStrike" baseline="0" dirty="0" smtClean="0">
                <a:latin typeface="Times New Roman"/>
              </a:rPr>
              <a:t>» </a:t>
            </a:r>
            <a:r>
              <a:rPr lang="ru-RU" b="0" i="0" u="none" strike="noStrike" baseline="0" dirty="0" smtClean="0">
                <a:latin typeface="Times New Roman"/>
              </a:rPr>
              <a:t>–</a:t>
            </a:r>
            <a:r>
              <a:rPr lang="ru-RU" b="0" i="0" u="none" strike="noStrike" baseline="0" dirty="0" smtClean="0">
                <a:latin typeface="TimesNewRoman"/>
              </a:rPr>
              <a:t>прямая или косвенная возможность нанесения ущерба конституционным правам</a:t>
            </a:r>
            <a:r>
              <a:rPr lang="ru-RU" b="0" i="0" u="none" strike="noStrike" baseline="0" dirty="0" smtClean="0">
                <a:latin typeface="Times New Roman"/>
              </a:rPr>
              <a:t>, </a:t>
            </a:r>
            <a:r>
              <a:rPr lang="ru-RU" b="0" i="0" u="none" strike="noStrike" baseline="0" dirty="0" smtClean="0">
                <a:latin typeface="TimesNewRoman"/>
              </a:rPr>
              <a:t>свободам</a:t>
            </a:r>
            <a:r>
              <a:rPr lang="ru-RU" b="0" i="0" u="none" strike="noStrike" baseline="0" dirty="0" smtClean="0">
                <a:latin typeface="Times New Roman"/>
              </a:rPr>
              <a:t>, </a:t>
            </a:r>
            <a:r>
              <a:rPr lang="ru-RU" b="0" i="0" u="none" strike="noStrike" baseline="0" dirty="0" smtClean="0">
                <a:latin typeface="TimesNewRoman"/>
              </a:rPr>
              <a:t>достойному качеству и уровню жизни граждан</a:t>
            </a:r>
            <a:r>
              <a:rPr lang="ru-RU" b="0" i="0" u="none" strike="noStrike" baseline="0" dirty="0" smtClean="0">
                <a:latin typeface="Times New Roman"/>
              </a:rPr>
              <a:t>, </a:t>
            </a:r>
            <a:r>
              <a:rPr lang="ru-RU" b="0" i="0" u="none" strike="noStrike" baseline="0" dirty="0" smtClean="0">
                <a:latin typeface="TimesNewRoman"/>
              </a:rPr>
              <a:t>суверенитету и территориальной целостности</a:t>
            </a:r>
            <a:r>
              <a:rPr lang="ru-RU" b="0" i="0" u="none" strike="noStrike" baseline="0" dirty="0" smtClean="0">
                <a:latin typeface="Times New Roman"/>
              </a:rPr>
              <a:t>,</a:t>
            </a:r>
            <a:r>
              <a:rPr lang="ru-RU" b="0" i="0" u="none" strike="noStrike" dirty="0" smtClean="0">
                <a:latin typeface="Times New Roman"/>
              </a:rPr>
              <a:t> </a:t>
            </a:r>
            <a:r>
              <a:rPr lang="ru-RU" b="0" i="0" u="none" strike="noStrike" baseline="0" dirty="0" smtClean="0">
                <a:latin typeface="TimesNewRoman"/>
              </a:rPr>
              <a:t>устойчивому развитию Российской Федерации</a:t>
            </a:r>
            <a:r>
              <a:rPr lang="ru-RU" b="0" i="0" u="none" strike="noStrike" baseline="0" dirty="0" smtClean="0">
                <a:latin typeface="Times New Roman"/>
              </a:rPr>
              <a:t>, </a:t>
            </a:r>
            <a:r>
              <a:rPr lang="ru-RU" b="0" i="0" u="none" strike="noStrike" baseline="0" dirty="0" smtClean="0">
                <a:latin typeface="TimesNewRoman"/>
              </a:rPr>
              <a:t>обороне и безопасности государства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78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Autofit/>
          </a:bodyPr>
          <a:lstStyle/>
          <a:p>
            <a:pPr algn="just"/>
            <a:r>
              <a:rPr lang="ru-RU" sz="2400" dirty="0"/>
              <a:t>Судебно-следственная практика демонстрирует незначительное увеличение ее показателей по уголовным делам о преступлениях в сфере экономической деятельности. </a:t>
            </a:r>
            <a:endParaRPr lang="ru-RU" sz="2400" dirty="0" smtClean="0"/>
          </a:p>
          <a:p>
            <a:pPr algn="just"/>
            <a:r>
              <a:rPr lang="ru-RU" sz="2400" dirty="0" smtClean="0"/>
              <a:t>Так</a:t>
            </a:r>
            <a:r>
              <a:rPr lang="ru-RU" sz="2400" dirty="0"/>
              <a:t>, по данным Судебного департамента Верховного Суда Российской Федерации, в </a:t>
            </a:r>
            <a:r>
              <a:rPr lang="ru-RU" sz="2400" dirty="0" smtClean="0"/>
              <a:t>2020 </a:t>
            </a:r>
            <a:r>
              <a:rPr lang="ru-RU" sz="2400" dirty="0"/>
              <a:t>г. российские суды вынесли приговоры за преступления в сфере экономической деятельности в отношении 7,7 тыс. человек - это на 20% больше, чем в </a:t>
            </a:r>
            <a:r>
              <a:rPr lang="ru-RU" sz="2400" dirty="0" smtClean="0"/>
              <a:t>2019 </a:t>
            </a:r>
            <a:r>
              <a:rPr lang="ru-RU" sz="2400" dirty="0"/>
              <a:t>г. (6,4 тыс. человек</a:t>
            </a:r>
            <a:r>
              <a:rPr lang="ru-RU" sz="2400" dirty="0" smtClean="0"/>
              <a:t>).</a:t>
            </a:r>
          </a:p>
          <a:p>
            <a:pPr algn="just"/>
            <a:r>
              <a:rPr lang="ru-RU" sz="2400" dirty="0" smtClean="0"/>
              <a:t> </a:t>
            </a:r>
            <a:r>
              <a:rPr lang="ru-RU" sz="2400" dirty="0"/>
              <a:t>Число осужденных по этой категории дел значительное, динамические изменения фиксируются с 2011 г</a:t>
            </a:r>
            <a:r>
              <a:rPr lang="ru-RU" sz="2400" dirty="0" smtClean="0"/>
              <a:t>.</a:t>
            </a:r>
          </a:p>
          <a:p>
            <a:pPr algn="just"/>
            <a:r>
              <a:rPr lang="ru-RU" sz="2400" dirty="0" smtClean="0"/>
              <a:t> </a:t>
            </a:r>
            <a:r>
              <a:rPr lang="ru-RU" sz="2400" dirty="0"/>
              <a:t>За 6 месяцев </a:t>
            </a:r>
            <a:r>
              <a:rPr lang="ru-RU" sz="2400" dirty="0" smtClean="0"/>
              <a:t>2020 </a:t>
            </a:r>
            <a:r>
              <a:rPr lang="ru-RU" sz="2400" dirty="0"/>
              <a:t>г. за преступления в сфере экономической деятельности 421 лицо было приговорено к лишению свободы, 974 - к условному лишению свободы, остальные - к иным мерам </a:t>
            </a:r>
            <a:r>
              <a:rPr lang="ru-RU" sz="2400" dirty="0" smtClean="0"/>
              <a:t>наказания.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984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432048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ст. 171.3 УК РФ </a:t>
            </a:r>
            <a:r>
              <a:rPr lang="ru-RU" dirty="0" smtClean="0"/>
              <a:t>«Незаконное </a:t>
            </a:r>
            <a:r>
              <a:rPr lang="ru-RU" dirty="0"/>
              <a:t>производство и (или) оборот этилового спирта, алкогольной и спиртосодержащей пищевой </a:t>
            </a:r>
            <a:r>
              <a:rPr lang="ru-RU" dirty="0" smtClean="0"/>
              <a:t>продукции»</a:t>
            </a:r>
          </a:p>
          <a:p>
            <a:r>
              <a:rPr lang="ru-RU" dirty="0" smtClean="0"/>
              <a:t>ст</a:t>
            </a:r>
            <a:r>
              <a:rPr lang="ru-RU" dirty="0"/>
              <a:t>. 171.4 </a:t>
            </a:r>
            <a:r>
              <a:rPr lang="ru-RU" dirty="0" smtClean="0"/>
              <a:t>«Незаконная </a:t>
            </a:r>
            <a:r>
              <a:rPr lang="ru-RU" dirty="0"/>
              <a:t>розничная продажа алкогольной и спиртосодержащей </a:t>
            </a:r>
            <a:r>
              <a:rPr lang="ru-RU" dirty="0" smtClean="0"/>
              <a:t>продукции»</a:t>
            </a:r>
          </a:p>
          <a:p>
            <a:r>
              <a:rPr lang="ru-RU" dirty="0"/>
              <a:t>За </a:t>
            </a:r>
            <a:r>
              <a:rPr lang="ru-RU" dirty="0" smtClean="0"/>
              <a:t>2020 </a:t>
            </a:r>
            <a:r>
              <a:rPr lang="ru-RU" dirty="0"/>
              <a:t>г. по </a:t>
            </a:r>
            <a:r>
              <a:rPr lang="ru-RU" dirty="0" smtClean="0"/>
              <a:t>этим статьям </a:t>
            </a:r>
            <a:r>
              <a:rPr lang="ru-RU" dirty="0"/>
              <a:t>были осуждены 562 человека, при этом ни один из осужденных по данным статьям не получил фактического срока заключения. </a:t>
            </a:r>
          </a:p>
        </p:txBody>
      </p:sp>
    </p:spTree>
    <p:extLst>
      <p:ext uri="{BB962C8B-B14F-4D97-AF65-F5344CB8AC3E}">
        <p14:creationId xmlns:p14="http://schemas.microsoft.com/office/powerpoint/2010/main" val="400042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ст. 199.2 УК РФ </a:t>
            </a:r>
            <a:r>
              <a:rPr lang="ru-RU" dirty="0" smtClean="0"/>
              <a:t>«Сокрытие </a:t>
            </a:r>
            <a:r>
              <a:rPr lang="ru-RU" dirty="0"/>
              <a:t>денежных средств либо имущества организации или индивидуального предпринимателя, за счет которых должно производиться взыскание налогов, сборов, страховых </a:t>
            </a:r>
            <a:r>
              <a:rPr lang="ru-RU" dirty="0" smtClean="0"/>
              <a:t>взносов», </a:t>
            </a:r>
            <a:r>
              <a:rPr lang="ru-RU" dirty="0"/>
              <a:t>за </a:t>
            </a:r>
            <a:r>
              <a:rPr lang="ru-RU" dirty="0" smtClean="0"/>
              <a:t>2020 </a:t>
            </a:r>
            <a:r>
              <a:rPr lang="ru-RU" dirty="0"/>
              <a:t>г. осуждены 130 человек. </a:t>
            </a:r>
            <a:endParaRPr lang="ru-RU" dirty="0" smtClean="0"/>
          </a:p>
          <a:p>
            <a:pPr algn="just"/>
            <a:r>
              <a:rPr lang="ru-RU" dirty="0" smtClean="0"/>
              <a:t>Возросло </a:t>
            </a:r>
            <a:r>
              <a:rPr lang="ru-RU" dirty="0"/>
              <a:t>число осужденных за незаконное использование документов для образования юридического лица (ст. 173.2 УК РФ) с 686 человек до 1 326 за </a:t>
            </a:r>
            <a:r>
              <a:rPr lang="ru-RU" dirty="0" smtClean="0"/>
              <a:t>2020 </a:t>
            </a:r>
            <a:r>
              <a:rPr lang="ru-RU" dirty="0"/>
              <a:t>г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по </a:t>
            </a:r>
            <a:r>
              <a:rPr lang="ru-RU" dirty="0"/>
              <a:t>статье </a:t>
            </a:r>
            <a:r>
              <a:rPr lang="ru-RU" dirty="0" smtClean="0"/>
              <a:t>«Незаконное </a:t>
            </a:r>
            <a:r>
              <a:rPr lang="ru-RU" dirty="0"/>
              <a:t>образование (создание, организация) юридического </a:t>
            </a:r>
            <a:r>
              <a:rPr lang="ru-RU" dirty="0" smtClean="0"/>
              <a:t>лица» </a:t>
            </a:r>
            <a:r>
              <a:rPr lang="ru-RU" dirty="0"/>
              <a:t>(ст. 173.1 УК РФ) были осуждены в </a:t>
            </a:r>
            <a:r>
              <a:rPr lang="ru-RU" dirty="0" smtClean="0"/>
              <a:t>2019 </a:t>
            </a:r>
            <a:r>
              <a:rPr lang="ru-RU" dirty="0"/>
              <a:t>г. 96 человек, в </a:t>
            </a:r>
            <a:r>
              <a:rPr lang="ru-RU" dirty="0" smtClean="0"/>
              <a:t>2020 </a:t>
            </a:r>
            <a:r>
              <a:rPr lang="ru-RU" dirty="0"/>
              <a:t>г. - 211. </a:t>
            </a:r>
            <a:endParaRPr lang="ru-RU" dirty="0" smtClean="0"/>
          </a:p>
          <a:p>
            <a:pPr algn="just"/>
            <a:r>
              <a:rPr lang="ru-RU" dirty="0" smtClean="0"/>
              <a:t>По </a:t>
            </a:r>
            <a:r>
              <a:rPr lang="ru-RU" dirty="0"/>
              <a:t>сравнению с </a:t>
            </a:r>
            <a:r>
              <a:rPr lang="ru-RU" dirty="0" smtClean="0"/>
              <a:t>2019 </a:t>
            </a:r>
            <a:r>
              <a:rPr lang="ru-RU" dirty="0"/>
              <a:t>г. увеличилось количество вынесенных приговоров за незаконную банковскую деятельность (ст. 172 УК) - до 327 приговоров.</a:t>
            </a:r>
          </a:p>
        </p:txBody>
      </p:sp>
    </p:spTree>
    <p:extLst>
      <p:ext uri="{BB962C8B-B14F-4D97-AF65-F5344CB8AC3E}">
        <p14:creationId xmlns:p14="http://schemas.microsoft.com/office/powerpoint/2010/main" val="152216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Количество </a:t>
            </a:r>
            <a:r>
              <a:rPr lang="ru-RU" sz="2400" dirty="0"/>
              <a:t>преступлений в сфере экономической деятельности,</a:t>
            </a:r>
            <a:br>
              <a:rPr lang="ru-RU" sz="2400" dirty="0"/>
            </a:br>
            <a:r>
              <a:rPr lang="ru-RU" sz="2400" dirty="0"/>
              <a:t>совершенных на территории г. </a:t>
            </a:r>
            <a:r>
              <a:rPr lang="ru-RU" sz="2400" dirty="0" smtClean="0"/>
              <a:t>Москвы.</a:t>
            </a:r>
            <a:br>
              <a:rPr lang="ru-RU" sz="2400" dirty="0" smtClean="0"/>
            </a:br>
            <a:r>
              <a:rPr lang="ru-RU" sz="2400" dirty="0">
                <a:latin typeface="+mn-lt"/>
                <a:ea typeface="Times New Roman"/>
              </a:rPr>
              <a:t>Сведения о выявленных лицах, совершивших преступления</a:t>
            </a:r>
            <a:br>
              <a:rPr lang="ru-RU" sz="2400" dirty="0">
                <a:latin typeface="+mn-lt"/>
                <a:ea typeface="Times New Roman"/>
              </a:rPr>
            </a:br>
            <a:r>
              <a:rPr lang="ru-RU" sz="2400" dirty="0">
                <a:latin typeface="+mn-lt"/>
                <a:ea typeface="Times New Roman"/>
              </a:rPr>
              <a:t>в сфере экономической деятельности на </a:t>
            </a:r>
            <a:r>
              <a:rPr lang="ru-RU" sz="2400" dirty="0" smtClean="0">
                <a:latin typeface="+mn-lt"/>
                <a:ea typeface="Times New Roman"/>
              </a:rPr>
              <a:t>территории г. </a:t>
            </a:r>
            <a:r>
              <a:rPr lang="ru-RU" sz="2400" dirty="0">
                <a:latin typeface="+mn-lt"/>
                <a:ea typeface="Times New Roman"/>
              </a:rPr>
              <a:t>М</a:t>
            </a:r>
            <a:r>
              <a:rPr lang="ru-RU" sz="2400" dirty="0" smtClean="0">
                <a:latin typeface="+mn-lt"/>
                <a:ea typeface="Times New Roman"/>
              </a:rPr>
              <a:t>осквы</a:t>
            </a:r>
            <a:r>
              <a:rPr lang="ru-RU" sz="2400" dirty="0">
                <a:latin typeface="+mn-lt"/>
                <a:ea typeface="Times New Roman"/>
              </a:rPr>
              <a:t/>
            </a:r>
            <a:br>
              <a:rPr lang="ru-RU" sz="2400" dirty="0">
                <a:latin typeface="+mn-lt"/>
                <a:ea typeface="Times New Roman"/>
              </a:rPr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5333467"/>
              </p:ext>
            </p:extLst>
          </p:nvPr>
        </p:nvGraphicFramePr>
        <p:xfrm>
          <a:off x="1403648" y="2204862"/>
          <a:ext cx="6768752" cy="2376266"/>
        </p:xfrm>
        <a:graphic>
          <a:graphicData uri="http://schemas.openxmlformats.org/drawingml/2006/table">
            <a:tbl>
              <a:tblPr/>
              <a:tblGrid>
                <a:gridCol w="1200659"/>
                <a:gridCol w="1310423"/>
                <a:gridCol w="1965152"/>
                <a:gridCol w="2292518"/>
              </a:tblGrid>
              <a:tr h="341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Всего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hlinkClick r:id="rId2"/>
                        </a:rPr>
                        <a:t>Глава 22</a:t>
                      </a: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 УК РФ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Направлено в суд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2015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9 199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3 112 (33,%)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389 (12,5%)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2016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9 325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2 899 (30,9%)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477 (16,4%)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2017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10 430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3 579 (34,3%)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445 (12,4%)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2018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12 997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4 383 (33,7%)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551 (12,5%)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10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2019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12 490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4 597 (36,8%)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551 (11,9%)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873284"/>
              </p:ext>
            </p:extLst>
          </p:nvPr>
        </p:nvGraphicFramePr>
        <p:xfrm>
          <a:off x="3131840" y="4869160"/>
          <a:ext cx="2901315" cy="1152128"/>
        </p:xfrm>
        <a:graphic>
          <a:graphicData uri="http://schemas.openxmlformats.org/drawingml/2006/table">
            <a:tbl>
              <a:tblPr/>
              <a:tblGrid>
                <a:gridCol w="603250"/>
                <a:gridCol w="570230"/>
                <a:gridCol w="648970"/>
                <a:gridCol w="618490"/>
                <a:gridCol w="460375"/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2015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2016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2017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2018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2019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511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706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663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696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723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060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ea typeface="Times New Roman"/>
              </a:rPr>
              <a:t>Наиболее часто совершаемые преступления, предусмотренные</a:t>
            </a:r>
            <a:br>
              <a:rPr lang="ru-RU" sz="2400" dirty="0">
                <a:ea typeface="Times New Roman"/>
              </a:rPr>
            </a:br>
            <a:r>
              <a:rPr lang="ru-RU" sz="2000" dirty="0">
                <a:solidFill>
                  <a:srgbClr val="0000FF"/>
                </a:solidFill>
                <a:ea typeface="Times New Roman"/>
                <a:cs typeface="Times New Roman"/>
                <a:hlinkClick r:id="rId2"/>
              </a:rPr>
              <a:t>гл. 22</a:t>
            </a:r>
            <a:r>
              <a:rPr lang="ru-RU" sz="2000" dirty="0">
                <a:ea typeface="Times New Roman"/>
                <a:cs typeface="Times New Roman"/>
              </a:rPr>
              <a:t> УК РФ, на территории г. Москвы 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828477"/>
              </p:ext>
            </p:extLst>
          </p:nvPr>
        </p:nvGraphicFramePr>
        <p:xfrm>
          <a:off x="683568" y="980728"/>
          <a:ext cx="7848871" cy="4705316"/>
        </p:xfrm>
        <a:graphic>
          <a:graphicData uri="http://schemas.openxmlformats.org/drawingml/2006/table">
            <a:tbl>
              <a:tblPr/>
              <a:tblGrid>
                <a:gridCol w="3240360"/>
                <a:gridCol w="1008112"/>
                <a:gridCol w="936104"/>
                <a:gridCol w="1008112"/>
                <a:gridCol w="864096"/>
                <a:gridCol w="792087"/>
              </a:tblGrid>
              <a:tr h="715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2015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2016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2017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2018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2019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6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hlinkClick r:id="rId3"/>
                        </a:rPr>
                        <a:t>Статья </a:t>
                      </a:r>
                      <a:r>
                        <a:rPr lang="ru-RU" sz="120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hlinkClick r:id="rId3"/>
                        </a:rPr>
                        <a:t>186</a:t>
                      </a:r>
                      <a:endParaRPr lang="ru-RU" sz="1200" u="none" strike="noStrike" dirty="0" smtClean="0">
                        <a:solidFill>
                          <a:srgbClr val="0000FF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Изготовление, хранение, перевозка или сбыт поддельных денег или ценных бумаг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2 504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(80,4)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2 113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(72,8)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2 861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(79,9)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3 382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(77,2%)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3 520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(76,6)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hlinkClick r:id="rId4"/>
                        </a:rPr>
                        <a:t>Статья </a:t>
                      </a:r>
                      <a:r>
                        <a:rPr lang="ru-RU" sz="120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hlinkClick r:id="rId4"/>
                        </a:rPr>
                        <a:t>198</a:t>
                      </a:r>
                      <a:endParaRPr lang="ru-RU" sz="1200" u="none" strike="noStrike" dirty="0" smtClean="0">
                        <a:solidFill>
                          <a:srgbClr val="0000FF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Уклонение физического лица от уплаты налогов, сборов и (или) физического лица - плательщика страховых взносов от уплаты страховых взносов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57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hlinkClick r:id="rId5"/>
                        </a:rPr>
                        <a:t>Статья </a:t>
                      </a:r>
                      <a:r>
                        <a:rPr lang="ru-RU" sz="120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hlinkClick r:id="rId5"/>
                        </a:rPr>
                        <a:t>199</a:t>
                      </a:r>
                      <a:endParaRPr lang="ru-RU" sz="1200" u="none" strike="noStrike" dirty="0" smtClean="0">
                        <a:solidFill>
                          <a:srgbClr val="0000FF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Уклонение от уплаты налогов, сборов, подлежащих уплате организацией, и (или) страховых взносов, подлежащих уплате организацией - плательщиком страховых взносов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204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241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269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264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57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hlinkClick r:id="rId6"/>
                        </a:rPr>
                        <a:t>Статья </a:t>
                      </a:r>
                      <a:r>
                        <a:rPr lang="ru-RU" sz="120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hlinkClick r:id="rId6"/>
                        </a:rPr>
                        <a:t>193</a:t>
                      </a:r>
                      <a:endParaRPr lang="ru-RU" sz="1200" u="none" strike="noStrike" dirty="0" smtClean="0">
                        <a:solidFill>
                          <a:srgbClr val="0000FF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Уклонение от исполнения обязанностей по репатриации денежных средств в иностранной валюте или валюте Российской Федерации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49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67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161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Контрольные вопросы</a:t>
            </a:r>
          </a:p>
          <a:p>
            <a:pPr algn="just"/>
            <a:r>
              <a:rPr lang="ru-RU" dirty="0"/>
              <a:t>1. Назовите основные источники угроз национальной </a:t>
            </a:r>
            <a:r>
              <a:rPr lang="ru-RU" dirty="0" smtClean="0"/>
              <a:t>экономической </a:t>
            </a:r>
            <a:r>
              <a:rPr lang="ru-RU" dirty="0"/>
              <a:t>безопасности России.</a:t>
            </a:r>
          </a:p>
          <a:p>
            <a:pPr algn="just"/>
            <a:r>
              <a:rPr lang="ru-RU" dirty="0"/>
              <a:t>2. Какая группировка угроз экономической безопасности </a:t>
            </a:r>
            <a:r>
              <a:rPr lang="ru-RU" dirty="0" smtClean="0"/>
              <a:t>государства </a:t>
            </a:r>
            <a:r>
              <a:rPr lang="ru-RU" dirty="0"/>
              <a:t>принята в литературе и нормативных правовых актах?</a:t>
            </a:r>
          </a:p>
          <a:p>
            <a:pPr algn="just"/>
            <a:r>
              <a:rPr lang="ru-RU" dirty="0"/>
              <a:t>3. Назовите новейшие угрозы экономической безопасности</a:t>
            </a:r>
          </a:p>
          <a:p>
            <a:pPr algn="just"/>
            <a:r>
              <a:rPr lang="ru-RU" dirty="0"/>
              <a:t>страны с учетом современной политической, экономической </a:t>
            </a:r>
            <a:r>
              <a:rPr lang="ru-RU" dirty="0" smtClean="0"/>
              <a:t>обстановки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4. Приведите примеры криминализации экономических </a:t>
            </a:r>
            <a:r>
              <a:rPr lang="ru-RU" dirty="0" smtClean="0"/>
              <a:t>отношений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5. Назовите способы борьбы с экономической преступностью.</a:t>
            </a:r>
          </a:p>
        </p:txBody>
      </p:sp>
    </p:spTree>
    <p:extLst>
      <p:ext uri="{BB962C8B-B14F-4D97-AF65-F5344CB8AC3E}">
        <p14:creationId xmlns:p14="http://schemas.microsoft.com/office/powerpoint/2010/main" val="29187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77500" lnSpcReduction="20000"/>
          </a:bodyPr>
          <a:lstStyle/>
          <a:p>
            <a:pPr marL="0" lvl="0" indent="0">
              <a:lnSpc>
                <a:spcPct val="107000"/>
              </a:lnSpc>
              <a:buNone/>
              <a:tabLst>
                <a:tab pos="228600" algn="l"/>
              </a:tabLs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Темы докладов и рефератов.</a:t>
            </a:r>
            <a:endParaRPr lang="ru-RU" sz="24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24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Внешнеэкономические угрозы, оказывающие влияние на развитие Российской Федерации и ее регионов.</a:t>
            </a:r>
            <a:endParaRPr lang="ru-RU" sz="24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Ф</a:t>
            </a:r>
            <a:r>
              <a:rPr lang="ru-RU" dirty="0">
                <a:solidFill>
                  <a:srgbClr val="242424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ункции в области экономической безопасности исполняемые Федеральной службой безопасности </a:t>
            </a:r>
            <a:r>
              <a:rPr lang="ru-RU" dirty="0" smtClean="0">
                <a:solidFill>
                  <a:srgbClr val="242424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endParaRPr lang="ru-RU" sz="2400" dirty="0" smtClean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242424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242424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Статистика преступности в сфере экономической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деятельности.</a:t>
            </a:r>
            <a:endParaRPr lang="ru-RU" sz="2400" dirty="0" smtClean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Теневая экономика, как фактор экономической угрозы.</a:t>
            </a:r>
            <a:endParaRPr lang="ru-RU" sz="24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Утечка умов из России, как фактор экономической угрозы.</a:t>
            </a:r>
            <a:endParaRPr lang="ru-RU" sz="24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868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Критерии классификации угроз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Теория безопасности в самом общем виде проводит классификацию опасностей (угроз) по следующим критериям:</a:t>
            </a:r>
          </a:p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b="1" dirty="0" smtClean="0"/>
              <a:t>по объектам </a:t>
            </a:r>
            <a:r>
              <a:rPr lang="ru-RU" dirty="0" smtClean="0"/>
              <a:t>(персонал, материальные и финансовые ценности, информация);</a:t>
            </a:r>
          </a:p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b="1" dirty="0" smtClean="0"/>
              <a:t>субъектам</a:t>
            </a:r>
            <a:r>
              <a:rPr lang="ru-RU" dirty="0" smtClean="0"/>
              <a:t> (контрагенты, криминал, государственные органы в случае совершения ими неправомерных действий);</a:t>
            </a:r>
          </a:p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b="1" dirty="0" smtClean="0"/>
              <a:t>ущербу </a:t>
            </a:r>
            <a:r>
              <a:rPr lang="ru-RU" dirty="0" smtClean="0"/>
              <a:t>(моральный или материальный) и его величине;</a:t>
            </a:r>
          </a:p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b="1" dirty="0" smtClean="0"/>
              <a:t>отношению к объекту </a:t>
            </a:r>
            <a:r>
              <a:rPr lang="ru-RU" dirty="0" smtClean="0"/>
              <a:t>(внешние или внутренние);</a:t>
            </a:r>
          </a:p>
          <a:p>
            <a:pPr marL="0" indent="0">
              <a:buNone/>
            </a:pPr>
            <a:r>
              <a:rPr lang="ru-RU" dirty="0" smtClean="0"/>
              <a:t>– вероятности возникновения (маловероятные, вероятные и весьма вероятные);</a:t>
            </a:r>
          </a:p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b="1" dirty="0" smtClean="0"/>
              <a:t>характеру воздействия </a:t>
            </a:r>
            <a:r>
              <a:rPr lang="ru-RU" dirty="0" smtClean="0"/>
              <a:t>(активные или пассивные);</a:t>
            </a:r>
          </a:p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b="1" dirty="0" smtClean="0"/>
              <a:t>причинам появления </a:t>
            </a:r>
            <a:r>
              <a:rPr lang="ru-RU" dirty="0" smtClean="0"/>
              <a:t>(преднамеренные или случайные).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633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600" dirty="0" smtClean="0"/>
              <a:t>Применительно к экономической безопасности государства, угрозы можно разделить на (М.И</a:t>
            </a:r>
            <a:r>
              <a:rPr lang="ru-RU" sz="3600" dirty="0"/>
              <a:t>. </a:t>
            </a:r>
            <a:r>
              <a:rPr lang="ru-RU" sz="3600" dirty="0" smtClean="0"/>
              <a:t>Кротов </a:t>
            </a:r>
            <a:r>
              <a:rPr lang="ru-RU" sz="3600" dirty="0"/>
              <a:t>и В.И. </a:t>
            </a:r>
            <a:r>
              <a:rPr lang="ru-RU" sz="3600" dirty="0" err="1" smtClean="0"/>
              <a:t>Мунтиян</a:t>
            </a:r>
            <a:r>
              <a:rPr lang="ru-RU" sz="3600" dirty="0" smtClean="0"/>
              <a:t>) </a:t>
            </a:r>
            <a:r>
              <a:rPr lang="ru-RU" sz="36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Внутренние (обусловлены состоянием экономики самого государства)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Внешние </a:t>
            </a:r>
            <a:r>
              <a:rPr lang="ru-RU" sz="2800" dirty="0" smtClean="0"/>
              <a:t>(противоборства политических и экономических интересов государств, взаимодействующих на мировой арене, а также обострением глобальных экономических проблем):</a:t>
            </a:r>
          </a:p>
          <a:p>
            <a:pPr algn="just">
              <a:buFontTx/>
              <a:buChar char="-"/>
            </a:pPr>
            <a:r>
              <a:rPr lang="ru-RU" sz="2800" dirty="0" smtClean="0"/>
              <a:t>негативные факторы объективного характера</a:t>
            </a:r>
          </a:p>
          <a:p>
            <a:pPr algn="just">
              <a:buFontTx/>
              <a:buChar char="-"/>
            </a:pPr>
            <a:r>
              <a:rPr lang="ru-RU" sz="2800" dirty="0" smtClean="0"/>
              <a:t>субъективные факторы, являющиеся результатом политических и экономических действий отдельных государств и их групп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4235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ru-RU" dirty="0" smtClean="0"/>
              <a:t>Существует три типа источников угроз, отличающихся своей природой:</a:t>
            </a:r>
          </a:p>
          <a:p>
            <a:pPr marL="0" indent="0">
              <a:buNone/>
            </a:pPr>
            <a:r>
              <a:rPr lang="ru-RU" dirty="0" smtClean="0"/>
              <a:t>- природная среда;</a:t>
            </a:r>
          </a:p>
          <a:p>
            <a:pPr marL="0" indent="0">
              <a:buNone/>
            </a:pPr>
            <a:r>
              <a:rPr lang="ru-RU" dirty="0" smtClean="0"/>
              <a:t>- техногенный фактор;</a:t>
            </a:r>
          </a:p>
          <a:p>
            <a:pPr marL="0" indent="0">
              <a:buNone/>
            </a:pPr>
            <a:r>
              <a:rPr lang="ru-RU" dirty="0" smtClean="0"/>
              <a:t>- антропогенный фактор (классификация Д.В. Трошина)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832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Объекты воздействия угроз целесообразно рассматривать в двух аспектах:</a:t>
            </a:r>
          </a:p>
          <a:p>
            <a:r>
              <a:rPr lang="ru-RU" dirty="0" smtClean="0"/>
              <a:t> по роли объектов в системе (в экономике) -  </a:t>
            </a:r>
            <a:r>
              <a:rPr lang="ru-RU" b="1" dirty="0" smtClean="0"/>
              <a:t>ресурсы, отношения  и субъекты экономической деятельности </a:t>
            </a:r>
          </a:p>
          <a:p>
            <a:r>
              <a:rPr lang="ru-RU" dirty="0" smtClean="0"/>
              <a:t>по их масштабу – </a:t>
            </a:r>
            <a:r>
              <a:rPr lang="ru-RU" b="1" dirty="0" smtClean="0"/>
              <a:t>уровни элементов и подсистем экономики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8949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Ресурсы:</a:t>
            </a:r>
          </a:p>
          <a:p>
            <a:pPr marL="0" indent="0">
              <a:buNone/>
            </a:pPr>
            <a:r>
              <a:rPr lang="ru-RU" dirty="0" smtClean="0"/>
              <a:t>- физический объект, представляющий производственные фонды, сооружения, техническую инфраструктуру и другие средства производства;</a:t>
            </a:r>
          </a:p>
          <a:p>
            <a:pPr marL="0" indent="0">
              <a:buNone/>
            </a:pPr>
            <a:r>
              <a:rPr lang="ru-RU" dirty="0" smtClean="0"/>
              <a:t>- материальные запасы оборотных средств;</a:t>
            </a:r>
          </a:p>
          <a:p>
            <a:pPr marL="0" indent="0">
              <a:buNone/>
            </a:pPr>
            <a:r>
              <a:rPr lang="ru-RU" dirty="0" smtClean="0"/>
              <a:t>- товарная продукция;</a:t>
            </a:r>
          </a:p>
          <a:p>
            <a:pPr marL="0" indent="0">
              <a:buNone/>
            </a:pPr>
            <a:r>
              <a:rPr lang="ru-RU" dirty="0" smtClean="0"/>
              <a:t>- природные ресурсы в качестве предметов труда и потребления;</a:t>
            </a:r>
          </a:p>
          <a:p>
            <a:pPr marL="0" indent="0">
              <a:buNone/>
            </a:pPr>
            <a:r>
              <a:rPr lang="ru-RU" dirty="0" smtClean="0"/>
              <a:t>- окружающая среда жизнедеятельности;</a:t>
            </a:r>
          </a:p>
          <a:p>
            <a:pPr marL="0" indent="0">
              <a:buNone/>
            </a:pPr>
            <a:r>
              <a:rPr lang="ru-RU" dirty="0" smtClean="0"/>
              <a:t>- коммуникационная среда;</a:t>
            </a:r>
          </a:p>
          <a:p>
            <a:pPr marL="0" indent="0">
              <a:buNone/>
            </a:pPr>
            <a:r>
              <a:rPr lang="ru-RU" dirty="0" smtClean="0"/>
              <a:t>- кадровые ресурсы;</a:t>
            </a:r>
          </a:p>
          <a:p>
            <a:pPr marL="0" indent="0">
              <a:buNone/>
            </a:pPr>
            <a:r>
              <a:rPr lang="ru-RU" dirty="0" smtClean="0"/>
              <a:t>- знания, информация, интеллектуальная собственность;</a:t>
            </a:r>
          </a:p>
          <a:p>
            <a:pPr marL="0" indent="0">
              <a:buNone/>
            </a:pPr>
            <a:r>
              <a:rPr lang="ru-RU" dirty="0" smtClean="0"/>
              <a:t>- объекты социальной инфраструктуры;</a:t>
            </a:r>
          </a:p>
          <a:p>
            <a:pPr marL="0" indent="0">
              <a:buNone/>
            </a:pPr>
            <a:r>
              <a:rPr lang="ru-RU" dirty="0" smtClean="0"/>
              <a:t>- финансовые ресурсы;</a:t>
            </a:r>
          </a:p>
          <a:p>
            <a:pPr marL="0" indent="0">
              <a:buNone/>
            </a:pPr>
            <a:r>
              <a:rPr lang="ru-RU" dirty="0" smtClean="0"/>
              <a:t>- бюджеты.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460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55000" lnSpcReduction="20000"/>
          </a:bodyPr>
          <a:lstStyle/>
          <a:p>
            <a:r>
              <a:rPr lang="ru-RU" sz="4400" b="1" dirty="0" smtClean="0"/>
              <a:t>Отношения и институты:</a:t>
            </a:r>
          </a:p>
          <a:p>
            <a:pPr marL="0" indent="0">
              <a:buNone/>
            </a:pPr>
            <a:r>
              <a:rPr lang="ru-RU" sz="4400" dirty="0" smtClean="0"/>
              <a:t>- производственный процесс;</a:t>
            </a:r>
          </a:p>
          <a:p>
            <a:pPr marL="0" indent="0">
              <a:buNone/>
            </a:pPr>
            <a:r>
              <a:rPr lang="ru-RU" sz="4400" dirty="0" smtClean="0"/>
              <a:t>- конкурентоспособность;</a:t>
            </a:r>
          </a:p>
          <a:p>
            <a:pPr marL="0" indent="0">
              <a:buNone/>
            </a:pPr>
            <a:r>
              <a:rPr lang="ru-RU" sz="4400" dirty="0" smtClean="0"/>
              <a:t>- система распределения результатов общественного труда;</a:t>
            </a:r>
          </a:p>
          <a:p>
            <a:pPr marL="0" indent="0">
              <a:buNone/>
            </a:pPr>
            <a:r>
              <a:rPr lang="ru-RU" sz="4400" dirty="0" smtClean="0"/>
              <a:t>- самодостаточность экономики;</a:t>
            </a:r>
          </a:p>
          <a:p>
            <a:pPr marL="0" indent="0">
              <a:buNone/>
            </a:pPr>
            <a:r>
              <a:rPr lang="ru-RU" sz="4400" dirty="0" smtClean="0"/>
              <a:t>- система формирования (воспроизводства) кадровых ресурсов;</a:t>
            </a:r>
          </a:p>
          <a:p>
            <a:pPr marL="0" indent="0">
              <a:buNone/>
            </a:pPr>
            <a:r>
              <a:rPr lang="ru-RU" sz="4400" dirty="0" smtClean="0"/>
              <a:t>- нормативное правовое регулирование в сфере экономики;</a:t>
            </a:r>
          </a:p>
          <a:p>
            <a:pPr marL="0" indent="0">
              <a:buNone/>
            </a:pPr>
            <a:r>
              <a:rPr lang="ru-RU" sz="4400" dirty="0" smtClean="0"/>
              <a:t>- движение финансовых средств и кредитование;</a:t>
            </a:r>
          </a:p>
          <a:p>
            <a:pPr marL="0" indent="0">
              <a:buNone/>
            </a:pPr>
            <a:r>
              <a:rPr lang="ru-RU" sz="4400" dirty="0" smtClean="0"/>
              <a:t>- движение товаров и услуг;</a:t>
            </a:r>
          </a:p>
          <a:p>
            <a:pPr marL="0" indent="0">
              <a:buNone/>
            </a:pPr>
            <a:r>
              <a:rPr lang="ru-RU" sz="4400" dirty="0" smtClean="0"/>
              <a:t>- инновационная деятельность;</a:t>
            </a:r>
          </a:p>
          <a:p>
            <a:pPr marL="0" indent="0">
              <a:buNone/>
            </a:pPr>
            <a:r>
              <a:rPr lang="ru-RU" sz="4400" dirty="0" smtClean="0"/>
              <a:t>- отраслевая структура экономики.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401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Субъекты (в интересах федерального уровня):</a:t>
            </a:r>
          </a:p>
          <a:p>
            <a:pPr marL="0" indent="0">
              <a:buNone/>
            </a:pPr>
            <a:r>
              <a:rPr lang="ru-RU" dirty="0" smtClean="0"/>
              <a:t>- домашние хозяйства;</a:t>
            </a:r>
          </a:p>
          <a:p>
            <a:pPr marL="0" indent="0">
              <a:buNone/>
            </a:pPr>
            <a:r>
              <a:rPr lang="ru-RU" dirty="0" smtClean="0"/>
              <a:t>- предприниматели и руководители корпораций (предприятий);</a:t>
            </a:r>
          </a:p>
          <a:p>
            <a:pPr marL="0" indent="0">
              <a:buNone/>
            </a:pPr>
            <a:r>
              <a:rPr lang="ru-RU" dirty="0" smtClean="0"/>
              <a:t>- субъекты непроизводственных, нефинансовых сфер экономики;</a:t>
            </a:r>
          </a:p>
          <a:p>
            <a:pPr marL="0" indent="0">
              <a:buNone/>
            </a:pPr>
            <a:r>
              <a:rPr lang="ru-RU" dirty="0" smtClean="0"/>
              <a:t>- банкиры;</a:t>
            </a:r>
          </a:p>
          <a:p>
            <a:pPr marL="0" indent="0">
              <a:buNone/>
            </a:pPr>
            <a:r>
              <a:rPr lang="ru-RU" dirty="0" smtClean="0"/>
              <a:t>- органы законодательной власти;</a:t>
            </a:r>
          </a:p>
          <a:p>
            <a:pPr marL="0" indent="0">
              <a:buNone/>
            </a:pPr>
            <a:r>
              <a:rPr lang="ru-RU" dirty="0" smtClean="0"/>
              <a:t>- органы исполнительной власти.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7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1376</TotalTime>
  <Words>1762</Words>
  <Application>Microsoft Office PowerPoint</Application>
  <PresentationFormat>Экран (4:3)</PresentationFormat>
  <Paragraphs>219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Malgun Gothic</vt:lpstr>
      <vt:lpstr>Arial</vt:lpstr>
      <vt:lpstr>Calibri</vt:lpstr>
      <vt:lpstr>Times New Roman</vt:lpstr>
      <vt:lpstr>TimesNewRoman</vt:lpstr>
      <vt:lpstr>TimesNewRoman,Bold</vt:lpstr>
      <vt:lpstr>Wingdings</vt:lpstr>
      <vt:lpstr>Тема Office</vt:lpstr>
      <vt:lpstr>Лекция 3.  УГРОЗЫ ЭКОНОМИЧЕСКОЙ БЕЗОПАСНОСТИ</vt:lpstr>
      <vt:lpstr>Классификация угроз экономической безопасности </vt:lpstr>
      <vt:lpstr>Критерии классификации угроз</vt:lpstr>
      <vt:lpstr>Применительно к экономической безопасности государства, угрозы можно разделить на (М.И. Кротов и В.И. Мунтиян) 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 характеру мотивации угрозы можно разделить:</vt:lpstr>
      <vt:lpstr>По природе воздействия рисковые события могут быть разделены следующим образом:</vt:lpstr>
      <vt:lpstr> 2. Угрозы экономической безопасности РФ </vt:lpstr>
      <vt:lpstr>Презентация PowerPoint</vt:lpstr>
      <vt:lpstr>Презентация PowerPoint</vt:lpstr>
      <vt:lpstr>Презентация PowerPoint</vt:lpstr>
      <vt:lpstr>На теоретическом уровне в качестве основных рисков для Российской Федерации в экономической сфере обозначаются: </vt:lpstr>
      <vt:lpstr>  3. Криминализация экономических отношений как угроза экономической безопасности  Факторы криминализированной экономики</vt:lpstr>
      <vt:lpstr>Презентация PowerPoint</vt:lpstr>
      <vt:lpstr>Преступность в сфере экономической деятельности</vt:lpstr>
      <vt:lpstr>Презентация PowerPoint</vt:lpstr>
      <vt:lpstr>Презентация PowerPoint</vt:lpstr>
      <vt:lpstr>Презентация PowerPoint</vt:lpstr>
      <vt:lpstr>  Количество преступлений в сфере экономической деятельности, совершенных на территории г. Москвы. Сведения о выявленных лицах, совершивших преступления в сфере экономической деятельности на территории г. Москвы  </vt:lpstr>
      <vt:lpstr>Наиболее часто совершаемые преступления, предусмотренные гл. 22 УК РФ, на территории г. Москвы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3.  УГРОЗЫ ЭКОНОМИЧЕСКОЙ БЕЗОПАСНОСТИ</dc:title>
  <dc:creator>Admin</dc:creator>
  <cp:lastModifiedBy>RePack by Diakov</cp:lastModifiedBy>
  <cp:revision>31</cp:revision>
  <dcterms:created xsi:type="dcterms:W3CDTF">2020-09-21T11:47:31Z</dcterms:created>
  <dcterms:modified xsi:type="dcterms:W3CDTF">2021-09-29T06:19:57Z</dcterms:modified>
</cp:coreProperties>
</file>